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E63FA-583C-4CCF-84B9-E6BE2D228A33}" v="2" dt="2023-03-27T14:39:41.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7" autoAdjust="0"/>
  </p:normalViewPr>
  <p:slideViewPr>
    <p:cSldViewPr>
      <p:cViewPr varScale="1">
        <p:scale>
          <a:sx n="70" d="100"/>
          <a:sy n="70" d="100"/>
        </p:scale>
        <p:origin x="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2.sv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sv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sv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www.notion.so/3851de75eb824650b64808b86717d7cc?v=1602ddbc8a1c4f0aa67c7f476ff849b7" TargetMode="External"/><Relationship Id="rId7" Type="http://schemas.openxmlformats.org/officeDocument/2006/relationships/image" Target="../media/image1.png"/><Relationship Id="rId2" Type="http://schemas.openxmlformats.org/officeDocument/2006/relationships/hyperlink" Target="https://www.mindmeister.com/fr/map/2577781981?t=YNgGOU2SvU"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mailto:Martina.kunesova@grandnancy-innovation.eu" TargetMode="External"/><Relationship Id="rId7" Type="http://schemas.openxmlformats.org/officeDocument/2006/relationships/image" Target="../media/image1.png"/><Relationship Id="rId2" Type="http://schemas.openxmlformats.org/officeDocument/2006/relationships/hyperlink" Target="mailto:charline.jacquinet@grandnancy-innovation.eu"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sv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sv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sv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0428410" y="-58073"/>
            <a:ext cx="7906457" cy="7103784"/>
          </a:xfrm>
          <a:prstGeom prst="rect">
            <a:avLst/>
          </a:prstGeom>
        </p:spPr>
      </p:pic>
      <p:grpSp>
        <p:nvGrpSpPr>
          <p:cNvPr id="3" name="Group 3"/>
          <p:cNvGrpSpPr/>
          <p:nvPr/>
        </p:nvGrpSpPr>
        <p:grpSpPr>
          <a:xfrm>
            <a:off x="7722405" y="1544105"/>
            <a:ext cx="1608116" cy="1608116"/>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95250">
              <a:solidFill>
                <a:srgbClr val="FF5757"/>
              </a:solidFill>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dirty="0"/>
            </a:p>
          </p:txBody>
        </p:sp>
      </p:grpSp>
      <p:grpSp>
        <p:nvGrpSpPr>
          <p:cNvPr id="6" name="Group 6"/>
          <p:cNvGrpSpPr>
            <a:grpSpLocks noChangeAspect="1"/>
          </p:cNvGrpSpPr>
          <p:nvPr/>
        </p:nvGrpSpPr>
        <p:grpSpPr>
          <a:xfrm>
            <a:off x="9842726" y="1575326"/>
            <a:ext cx="7416574" cy="7416544"/>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9999" r="-49999"/>
              </a:stretch>
            </a:blipFill>
          </p:spPr>
          <p:txBody>
            <a:bodyPr/>
            <a:lstStyle/>
            <a:p>
              <a:endParaRPr lang="fr-FR" dirty="0"/>
            </a:p>
          </p:txBody>
        </p:sp>
      </p:grpSp>
      <p:pic>
        <p:nvPicPr>
          <p:cNvPr id="8" name="Picture 8"/>
          <p:cNvPicPr>
            <a:picLocks noChangeAspect="1"/>
          </p:cNvPicPr>
          <p:nvPr/>
        </p:nvPicPr>
        <p:blipFill>
          <a:blip r:embed="rId5"/>
          <a:srcRect/>
          <a:stretch>
            <a:fillRect/>
          </a:stretch>
        </p:blipFill>
        <p:spPr>
          <a:xfrm>
            <a:off x="4135964" y="9105169"/>
            <a:ext cx="3088950" cy="975593"/>
          </a:xfrm>
          <a:prstGeom prst="rect">
            <a:avLst/>
          </a:prstGeom>
        </p:spPr>
      </p:pic>
      <p:pic>
        <p:nvPicPr>
          <p:cNvPr id="9" name="Picture 9"/>
          <p:cNvPicPr>
            <a:picLocks noChangeAspect="1"/>
          </p:cNvPicPr>
          <p:nvPr/>
        </p:nvPicPr>
        <p:blipFill>
          <a:blip r:embed="rId6"/>
          <a:srcRect/>
          <a:stretch>
            <a:fillRect/>
          </a:stretch>
        </p:blipFill>
        <p:spPr>
          <a:xfrm>
            <a:off x="414048" y="8956675"/>
            <a:ext cx="2992923" cy="1272581"/>
          </a:xfrm>
          <a:prstGeom prst="rect">
            <a:avLst/>
          </a:prstGeom>
        </p:spPr>
      </p:pic>
      <p:sp>
        <p:nvSpPr>
          <p:cNvPr id="10" name="TextBox 10"/>
          <p:cNvSpPr txBox="1"/>
          <p:nvPr/>
        </p:nvSpPr>
        <p:spPr>
          <a:xfrm>
            <a:off x="985346" y="3314146"/>
            <a:ext cx="8158654" cy="783676"/>
          </a:xfrm>
          <a:prstGeom prst="rect">
            <a:avLst/>
          </a:prstGeom>
        </p:spPr>
        <p:txBody>
          <a:bodyPr wrap="square" lIns="0" tIns="0" rIns="0" bIns="0" rtlCol="0" anchor="t">
            <a:spAutoFit/>
          </a:bodyPr>
          <a:lstStyle/>
          <a:p>
            <a:pPr>
              <a:lnSpc>
                <a:spcPts val="6680"/>
              </a:lnSpc>
            </a:pPr>
            <a:r>
              <a:rPr lang="en-US" sz="4771" b="1" dirty="0">
                <a:solidFill>
                  <a:srgbClr val="000000"/>
                </a:solidFill>
                <a:latin typeface="Arial" panose="020B0604020202020204" pitchFamily="34" charset="0"/>
                <a:cs typeface="Arial" panose="020B0604020202020204" pitchFamily="34" charset="0"/>
              </a:rPr>
              <a:t>APPEL À CANDIDATURES</a:t>
            </a:r>
          </a:p>
        </p:txBody>
      </p:sp>
      <p:sp>
        <p:nvSpPr>
          <p:cNvPr id="11" name="TextBox 11"/>
          <p:cNvSpPr txBox="1"/>
          <p:nvPr/>
        </p:nvSpPr>
        <p:spPr>
          <a:xfrm>
            <a:off x="1034717" y="4258319"/>
            <a:ext cx="7840098" cy="1936257"/>
          </a:xfrm>
          <a:prstGeom prst="rect">
            <a:avLst/>
          </a:prstGeom>
        </p:spPr>
        <p:txBody>
          <a:bodyPr lIns="0" tIns="0" rIns="0" bIns="0" rtlCol="0" anchor="t">
            <a:spAutoFit/>
          </a:bodyPr>
          <a:lstStyle/>
          <a:p>
            <a:pPr>
              <a:lnSpc>
                <a:spcPts val="7727"/>
              </a:lnSpc>
            </a:pPr>
            <a:r>
              <a:rPr lang="en-US" sz="5519" b="1" dirty="0">
                <a:solidFill>
                  <a:srgbClr val="676F81"/>
                </a:solidFill>
                <a:latin typeface="Arial" panose="020B0604020202020204" pitchFamily="34" charset="0"/>
                <a:cs typeface="Arial" panose="020B0604020202020204" pitchFamily="34" charset="0"/>
              </a:rPr>
              <a:t>BUSINESS BOOSTER THERMALISME #1</a:t>
            </a:r>
          </a:p>
        </p:txBody>
      </p:sp>
      <p:sp>
        <p:nvSpPr>
          <p:cNvPr id="12" name="TextBox 12"/>
          <p:cNvSpPr txBox="1"/>
          <p:nvPr/>
        </p:nvSpPr>
        <p:spPr>
          <a:xfrm>
            <a:off x="1034717" y="6586114"/>
            <a:ext cx="7523599" cy="1615955"/>
          </a:xfrm>
          <a:prstGeom prst="rect">
            <a:avLst/>
          </a:prstGeom>
        </p:spPr>
        <p:txBody>
          <a:bodyPr lIns="0" tIns="0" rIns="0" bIns="0" rtlCol="0" anchor="t">
            <a:spAutoFit/>
          </a:bodyPr>
          <a:lstStyle/>
          <a:p>
            <a:pPr algn="just">
              <a:lnSpc>
                <a:spcPts val="2105"/>
              </a:lnSpc>
            </a:pPr>
            <a:r>
              <a:rPr lang="en-US" sz="1754" dirty="0">
                <a:solidFill>
                  <a:srgbClr val="000000"/>
                </a:solidFill>
                <a:latin typeface="Arial" panose="020B0604020202020204" pitchFamily="34" charset="0"/>
                <a:cs typeface="Arial" panose="020B0604020202020204" pitchFamily="34" charset="0"/>
              </a:rPr>
              <a:t>TITRE DU PROJET:</a:t>
            </a:r>
          </a:p>
          <a:p>
            <a:pPr algn="just">
              <a:lnSpc>
                <a:spcPts val="2105"/>
              </a:lnSpc>
            </a:pPr>
            <a:endParaRPr lang="en-US" sz="1754" dirty="0">
              <a:solidFill>
                <a:srgbClr val="000000"/>
              </a:solidFill>
              <a:latin typeface="Arial" panose="020B0604020202020204" pitchFamily="34" charset="0"/>
              <a:cs typeface="Arial" panose="020B0604020202020204" pitchFamily="34" charset="0"/>
            </a:endParaRPr>
          </a:p>
          <a:p>
            <a:pPr algn="just">
              <a:lnSpc>
                <a:spcPts val="2105"/>
              </a:lnSpc>
            </a:pPr>
            <a:r>
              <a:rPr lang="en-US" sz="1754" dirty="0">
                <a:solidFill>
                  <a:srgbClr val="000000"/>
                </a:solidFill>
                <a:latin typeface="Arial" panose="020B0604020202020204" pitchFamily="34" charset="0"/>
                <a:cs typeface="Arial" panose="020B0604020202020204" pitchFamily="34" charset="0"/>
              </a:rPr>
              <a:t>NOM DU PORTEUR:</a:t>
            </a:r>
          </a:p>
          <a:p>
            <a:pPr algn="just">
              <a:lnSpc>
                <a:spcPts val="2105"/>
              </a:lnSpc>
            </a:pPr>
            <a:endParaRPr lang="en-US" sz="1754" dirty="0">
              <a:solidFill>
                <a:srgbClr val="000000"/>
              </a:solidFill>
              <a:latin typeface="Arial" panose="020B0604020202020204" pitchFamily="34" charset="0"/>
              <a:cs typeface="Arial" panose="020B0604020202020204" pitchFamily="34" charset="0"/>
            </a:endParaRPr>
          </a:p>
          <a:p>
            <a:pPr algn="just">
              <a:lnSpc>
                <a:spcPts val="2105"/>
              </a:lnSpc>
            </a:pPr>
            <a:r>
              <a:rPr lang="en-US" sz="1754" dirty="0">
                <a:solidFill>
                  <a:srgbClr val="000000"/>
                </a:solidFill>
                <a:latin typeface="Arial" panose="020B0604020202020204" pitchFamily="34" charset="0"/>
                <a:cs typeface="Arial" panose="020B0604020202020204" pitchFamily="34" charset="0"/>
              </a:rPr>
              <a:t>DATE: </a:t>
            </a:r>
          </a:p>
          <a:p>
            <a:pPr algn="just">
              <a:lnSpc>
                <a:spcPts val="2105"/>
              </a:lnSpc>
            </a:pPr>
            <a:endParaRPr lang="en-US" sz="1754" dirty="0">
              <a:solidFill>
                <a:srgbClr val="000000"/>
              </a:solidFill>
              <a:latin typeface="Arial" panose="020B0604020202020204" pitchFamily="34" charset="0"/>
              <a:cs typeface="Arial" panose="020B0604020202020204" pitchFamily="34" charset="0"/>
            </a:endParaRPr>
          </a:p>
        </p:txBody>
      </p:sp>
      <p:grpSp>
        <p:nvGrpSpPr>
          <p:cNvPr id="13" name="Group 13"/>
          <p:cNvGrpSpPr/>
          <p:nvPr/>
        </p:nvGrpSpPr>
        <p:grpSpPr>
          <a:xfrm rot="-5400000">
            <a:off x="2377135" y="-1717718"/>
            <a:ext cx="1625731" cy="6421602"/>
            <a:chOff x="0" y="0"/>
            <a:chExt cx="2354580" cy="7093295"/>
          </a:xfrm>
        </p:grpSpPr>
        <p:sp>
          <p:nvSpPr>
            <p:cNvPr id="14" name="Freeform 14"/>
            <p:cNvSpPr/>
            <p:nvPr/>
          </p:nvSpPr>
          <p:spPr>
            <a:xfrm>
              <a:off x="0" y="0"/>
              <a:ext cx="2353310" cy="7093295"/>
            </a:xfrm>
            <a:custGeom>
              <a:avLst/>
              <a:gdLst/>
              <a:ahLst/>
              <a:cxnLst/>
              <a:rect l="l" t="t" r="r" b="b"/>
              <a:pathLst>
                <a:path w="2353310" h="7093295">
                  <a:moveTo>
                    <a:pt x="784860" y="7025985"/>
                  </a:moveTo>
                  <a:cubicBezTo>
                    <a:pt x="905510" y="7066625"/>
                    <a:pt x="1042670" y="7093295"/>
                    <a:pt x="1177290" y="7093295"/>
                  </a:cubicBezTo>
                  <a:cubicBezTo>
                    <a:pt x="1311910" y="7093295"/>
                    <a:pt x="1441450" y="7070435"/>
                    <a:pt x="1560830" y="7029795"/>
                  </a:cubicBezTo>
                  <a:cubicBezTo>
                    <a:pt x="1563370" y="7028525"/>
                    <a:pt x="1565910" y="7028525"/>
                    <a:pt x="1568450" y="7027256"/>
                  </a:cubicBezTo>
                  <a:cubicBezTo>
                    <a:pt x="2016760" y="6864695"/>
                    <a:pt x="2346960" y="6435435"/>
                    <a:pt x="2353310" y="5920787"/>
                  </a:cubicBezTo>
                  <a:lnTo>
                    <a:pt x="2353310" y="0"/>
                  </a:lnTo>
                  <a:lnTo>
                    <a:pt x="0" y="0"/>
                  </a:lnTo>
                  <a:lnTo>
                    <a:pt x="0" y="5916268"/>
                  </a:lnTo>
                  <a:cubicBezTo>
                    <a:pt x="6350" y="6437975"/>
                    <a:pt x="331470" y="6867235"/>
                    <a:pt x="784860" y="7025985"/>
                  </a:cubicBezTo>
                  <a:close/>
                </a:path>
              </a:pathLst>
            </a:custGeom>
            <a:solidFill>
              <a:srgbClr val="2C374F"/>
            </a:solidFill>
          </p:spPr>
        </p:sp>
      </p:grpSp>
      <p:sp>
        <p:nvSpPr>
          <p:cNvPr id="15" name="TextBox 15"/>
          <p:cNvSpPr txBox="1"/>
          <p:nvPr/>
        </p:nvSpPr>
        <p:spPr>
          <a:xfrm>
            <a:off x="62689" y="1186738"/>
            <a:ext cx="6091906" cy="409599"/>
          </a:xfrm>
          <a:prstGeom prst="rect">
            <a:avLst/>
          </a:prstGeom>
        </p:spPr>
        <p:txBody>
          <a:bodyPr wrap="square" lIns="0" tIns="0" rIns="0" bIns="0" rtlCol="0" anchor="t">
            <a:spAutoFit/>
          </a:bodyPr>
          <a:lstStyle/>
          <a:p>
            <a:pPr>
              <a:lnSpc>
                <a:spcPts val="3499"/>
              </a:lnSpc>
            </a:pPr>
            <a:r>
              <a:rPr lang="en-US" sz="2499" b="1" dirty="0">
                <a:solidFill>
                  <a:srgbClr val="FFFFFF"/>
                </a:solidFill>
                <a:latin typeface="Arial" panose="020B0604020202020204" pitchFamily="34" charset="0"/>
                <a:cs typeface="Arial" panose="020B0604020202020204" pitchFamily="34" charset="0"/>
              </a:rPr>
              <a:t>BUSINESS BOOSTER THERMALISME</a:t>
            </a:r>
          </a:p>
        </p:txBody>
      </p:sp>
      <p:grpSp>
        <p:nvGrpSpPr>
          <p:cNvPr id="16" name="Group 16"/>
          <p:cNvGrpSpPr/>
          <p:nvPr/>
        </p:nvGrpSpPr>
        <p:grpSpPr>
          <a:xfrm>
            <a:off x="8065274" y="-25915"/>
            <a:ext cx="890163" cy="2623168"/>
            <a:chOff x="0" y="0"/>
            <a:chExt cx="2354580" cy="6938568"/>
          </a:xfrm>
        </p:grpSpPr>
        <p:sp>
          <p:nvSpPr>
            <p:cNvPr id="17" name="Freeform 17"/>
            <p:cNvSpPr/>
            <p:nvPr/>
          </p:nvSpPr>
          <p:spPr>
            <a:xfrm>
              <a:off x="0" y="0"/>
              <a:ext cx="2353310" cy="6938569"/>
            </a:xfrm>
            <a:custGeom>
              <a:avLst/>
              <a:gdLst/>
              <a:ahLst/>
              <a:cxnLst/>
              <a:rect l="l" t="t" r="r" b="b"/>
              <a:pathLst>
                <a:path w="2353310" h="6938569">
                  <a:moveTo>
                    <a:pt x="784860" y="6871259"/>
                  </a:moveTo>
                  <a:cubicBezTo>
                    <a:pt x="905510" y="6911898"/>
                    <a:pt x="1042670" y="6938569"/>
                    <a:pt x="1177290" y="6938569"/>
                  </a:cubicBezTo>
                  <a:cubicBezTo>
                    <a:pt x="1311910" y="6938569"/>
                    <a:pt x="1441450" y="6915709"/>
                    <a:pt x="1560830" y="6875069"/>
                  </a:cubicBezTo>
                  <a:cubicBezTo>
                    <a:pt x="1563370" y="6873798"/>
                    <a:pt x="1565910" y="6873798"/>
                    <a:pt x="1568450" y="6872529"/>
                  </a:cubicBezTo>
                  <a:cubicBezTo>
                    <a:pt x="2016760" y="6709969"/>
                    <a:pt x="2346960" y="6280708"/>
                    <a:pt x="2353310" y="5766537"/>
                  </a:cubicBezTo>
                  <a:lnTo>
                    <a:pt x="2353310" y="0"/>
                  </a:lnTo>
                  <a:lnTo>
                    <a:pt x="0" y="0"/>
                  </a:lnTo>
                  <a:lnTo>
                    <a:pt x="0" y="5762136"/>
                  </a:lnTo>
                  <a:cubicBezTo>
                    <a:pt x="6350" y="6283249"/>
                    <a:pt x="331470" y="6712508"/>
                    <a:pt x="784860" y="6871258"/>
                  </a:cubicBezTo>
                  <a:close/>
                </a:path>
              </a:pathLst>
            </a:custGeom>
            <a:solidFill>
              <a:srgbClr val="2C374F"/>
            </a:solidFill>
          </p:spPr>
        </p:sp>
      </p:grpSp>
      <p:grpSp>
        <p:nvGrpSpPr>
          <p:cNvPr id="18" name="Group 18"/>
          <p:cNvGrpSpPr/>
          <p:nvPr/>
        </p:nvGrpSpPr>
        <p:grpSpPr>
          <a:xfrm rot="5400000">
            <a:off x="16563703" y="7946716"/>
            <a:ext cx="890163" cy="2623168"/>
            <a:chOff x="0" y="0"/>
            <a:chExt cx="2354580" cy="6938568"/>
          </a:xfrm>
        </p:grpSpPr>
        <p:sp>
          <p:nvSpPr>
            <p:cNvPr id="19" name="Freeform 19"/>
            <p:cNvSpPr/>
            <p:nvPr/>
          </p:nvSpPr>
          <p:spPr>
            <a:xfrm>
              <a:off x="0" y="0"/>
              <a:ext cx="2353310" cy="6938569"/>
            </a:xfrm>
            <a:custGeom>
              <a:avLst/>
              <a:gdLst/>
              <a:ahLst/>
              <a:cxnLst/>
              <a:rect l="l" t="t" r="r" b="b"/>
              <a:pathLst>
                <a:path w="2353310" h="6938569">
                  <a:moveTo>
                    <a:pt x="784860" y="6871259"/>
                  </a:moveTo>
                  <a:cubicBezTo>
                    <a:pt x="905510" y="6911898"/>
                    <a:pt x="1042670" y="6938569"/>
                    <a:pt x="1177290" y="6938569"/>
                  </a:cubicBezTo>
                  <a:cubicBezTo>
                    <a:pt x="1311910" y="6938569"/>
                    <a:pt x="1441450" y="6915709"/>
                    <a:pt x="1560830" y="6875069"/>
                  </a:cubicBezTo>
                  <a:cubicBezTo>
                    <a:pt x="1563370" y="6873798"/>
                    <a:pt x="1565910" y="6873798"/>
                    <a:pt x="1568450" y="6872529"/>
                  </a:cubicBezTo>
                  <a:cubicBezTo>
                    <a:pt x="2016760" y="6709969"/>
                    <a:pt x="2346960" y="6280708"/>
                    <a:pt x="2353310" y="5766537"/>
                  </a:cubicBezTo>
                  <a:lnTo>
                    <a:pt x="2353310" y="0"/>
                  </a:lnTo>
                  <a:lnTo>
                    <a:pt x="0" y="0"/>
                  </a:lnTo>
                  <a:lnTo>
                    <a:pt x="0" y="5762136"/>
                  </a:lnTo>
                  <a:cubicBezTo>
                    <a:pt x="6350" y="6283249"/>
                    <a:pt x="331470" y="6712508"/>
                    <a:pt x="784860" y="6871258"/>
                  </a:cubicBezTo>
                  <a:close/>
                </a:path>
              </a:pathLst>
            </a:custGeom>
            <a:solidFill>
              <a:srgbClr val="FF5757"/>
            </a:solidFill>
          </p:spPr>
        </p:sp>
      </p:grpSp>
      <p:grpSp>
        <p:nvGrpSpPr>
          <p:cNvPr id="20" name="Group 20"/>
          <p:cNvGrpSpPr/>
          <p:nvPr/>
        </p:nvGrpSpPr>
        <p:grpSpPr>
          <a:xfrm>
            <a:off x="15368300" y="8454242"/>
            <a:ext cx="1608116" cy="1608116"/>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95250">
              <a:solidFill>
                <a:srgbClr val="2C374F"/>
              </a:solidFill>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314359" y="251844"/>
            <a:ext cx="4832739" cy="4279171"/>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14350" y="5769139"/>
            <a:ext cx="2057400" cy="1028700"/>
          </a:xfrm>
          <a:prstGeom prst="rect">
            <a:avLst/>
          </a:prstGeom>
        </p:spPr>
      </p:pic>
      <p:pic>
        <p:nvPicPr>
          <p:cNvPr id="4" name="Picture 4"/>
          <p:cNvPicPr>
            <a:picLocks noChangeAspect="1"/>
          </p:cNvPicPr>
          <p:nvPr/>
        </p:nvPicPr>
        <p:blipFill>
          <a:blip r:embed="rId6"/>
          <a:srcRect/>
          <a:stretch>
            <a:fillRect/>
          </a:stretch>
        </p:blipFill>
        <p:spPr>
          <a:xfrm>
            <a:off x="14912703" y="9087567"/>
            <a:ext cx="3088950" cy="97559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062292" y="6358034"/>
            <a:ext cx="386090" cy="386090"/>
          </a:xfrm>
          <a:prstGeom prst="rect">
            <a:avLst/>
          </a:prstGeom>
        </p:spPr>
      </p:pic>
      <p:sp>
        <p:nvSpPr>
          <p:cNvPr id="6" name="TextBox 6"/>
          <p:cNvSpPr txBox="1"/>
          <p:nvPr/>
        </p:nvSpPr>
        <p:spPr>
          <a:xfrm>
            <a:off x="5320472" y="1804258"/>
            <a:ext cx="1113670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VOTRE SOLUTION INNOVANTE</a:t>
            </a:r>
          </a:p>
        </p:txBody>
      </p:sp>
      <p:grpSp>
        <p:nvGrpSpPr>
          <p:cNvPr id="7" name="Group 7"/>
          <p:cNvGrpSpPr/>
          <p:nvPr/>
        </p:nvGrpSpPr>
        <p:grpSpPr>
          <a:xfrm rot="5400000">
            <a:off x="14339135" y="-2329079"/>
            <a:ext cx="995440" cy="6902289"/>
            <a:chOff x="0" y="0"/>
            <a:chExt cx="2354580" cy="17809716"/>
          </a:xfrm>
        </p:grpSpPr>
        <p:sp>
          <p:nvSpPr>
            <p:cNvPr id="8" name="Freeform 8"/>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95496" y="6358034"/>
            <a:ext cx="386090" cy="38609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78867" y="6367559"/>
            <a:ext cx="386090" cy="386090"/>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690919" y="6283004"/>
            <a:ext cx="386090" cy="386090"/>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1736" y="5191835"/>
            <a:ext cx="785289" cy="785289"/>
          </a:xfrm>
          <a:prstGeom prst="rect">
            <a:avLst/>
          </a:prstGeom>
        </p:spPr>
      </p:pic>
      <p:grpSp>
        <p:nvGrpSpPr>
          <p:cNvPr id="13" name="Group 13"/>
          <p:cNvGrpSpPr>
            <a:grpSpLocks noChangeAspect="1"/>
          </p:cNvGrpSpPr>
          <p:nvPr/>
        </p:nvGrpSpPr>
        <p:grpSpPr>
          <a:xfrm>
            <a:off x="3120537" y="5175533"/>
            <a:ext cx="830076" cy="830076"/>
            <a:chOff x="0" y="0"/>
            <a:chExt cx="6355080" cy="6355080"/>
          </a:xfrm>
        </p:grpSpPr>
        <p:sp>
          <p:nvSpPr>
            <p:cNvPr id="14" name="Freeform 1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75327" y="4459916"/>
            <a:ext cx="785289" cy="785289"/>
          </a:xfrm>
          <a:prstGeom prst="rect">
            <a:avLst/>
          </a:prstGeom>
        </p:spPr>
      </p:pic>
      <p:grpSp>
        <p:nvGrpSpPr>
          <p:cNvPr id="16" name="Group 16"/>
          <p:cNvGrpSpPr>
            <a:grpSpLocks noChangeAspect="1"/>
          </p:cNvGrpSpPr>
          <p:nvPr/>
        </p:nvGrpSpPr>
        <p:grpSpPr>
          <a:xfrm>
            <a:off x="4852933" y="4437522"/>
            <a:ext cx="830076" cy="830076"/>
            <a:chOff x="0" y="0"/>
            <a:chExt cx="6355080" cy="6355080"/>
          </a:xfrm>
        </p:grpSpPr>
        <p:sp>
          <p:nvSpPr>
            <p:cNvPr id="17" name="Freeform 1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79268" y="5191835"/>
            <a:ext cx="785289" cy="785289"/>
          </a:xfrm>
          <a:prstGeom prst="rect">
            <a:avLst/>
          </a:prstGeom>
        </p:spPr>
      </p:pic>
      <p:grpSp>
        <p:nvGrpSpPr>
          <p:cNvPr id="19" name="Group 19"/>
          <p:cNvGrpSpPr>
            <a:grpSpLocks noChangeAspect="1"/>
          </p:cNvGrpSpPr>
          <p:nvPr/>
        </p:nvGrpSpPr>
        <p:grpSpPr>
          <a:xfrm>
            <a:off x="6556874" y="5175533"/>
            <a:ext cx="830076" cy="830076"/>
            <a:chOff x="0" y="0"/>
            <a:chExt cx="6355080" cy="6355080"/>
          </a:xfrm>
        </p:grpSpPr>
        <p:sp>
          <p:nvSpPr>
            <p:cNvPr id="20" name="Freeform 2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491319" y="4459916"/>
            <a:ext cx="785289" cy="785289"/>
          </a:xfrm>
          <a:prstGeom prst="rect">
            <a:avLst/>
          </a:prstGeom>
        </p:spPr>
      </p:pic>
      <p:grpSp>
        <p:nvGrpSpPr>
          <p:cNvPr id="22" name="Group 22"/>
          <p:cNvGrpSpPr>
            <a:grpSpLocks noChangeAspect="1"/>
          </p:cNvGrpSpPr>
          <p:nvPr/>
        </p:nvGrpSpPr>
        <p:grpSpPr>
          <a:xfrm>
            <a:off x="8468926" y="4437522"/>
            <a:ext cx="830076" cy="830076"/>
            <a:chOff x="0" y="0"/>
            <a:chExt cx="6355080" cy="6355080"/>
          </a:xfrm>
        </p:grpSpPr>
        <p:sp>
          <p:nvSpPr>
            <p:cNvPr id="23" name="Freeform 2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399767" y="5191835"/>
            <a:ext cx="785289" cy="785289"/>
          </a:xfrm>
          <a:prstGeom prst="rect">
            <a:avLst/>
          </a:prstGeom>
        </p:spPr>
      </p:pic>
      <p:grpSp>
        <p:nvGrpSpPr>
          <p:cNvPr id="25" name="Group 25"/>
          <p:cNvGrpSpPr>
            <a:grpSpLocks noChangeAspect="1"/>
          </p:cNvGrpSpPr>
          <p:nvPr/>
        </p:nvGrpSpPr>
        <p:grpSpPr>
          <a:xfrm>
            <a:off x="10383291" y="5175533"/>
            <a:ext cx="830076" cy="830076"/>
            <a:chOff x="0" y="0"/>
            <a:chExt cx="6355080" cy="6355080"/>
          </a:xfrm>
        </p:grpSpPr>
        <p:sp>
          <p:nvSpPr>
            <p:cNvPr id="26" name="Freeform 2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204462" y="4451861"/>
            <a:ext cx="785289" cy="785289"/>
          </a:xfrm>
          <a:prstGeom prst="rect">
            <a:avLst/>
          </a:prstGeom>
        </p:spPr>
      </p:pic>
      <p:grpSp>
        <p:nvGrpSpPr>
          <p:cNvPr id="28" name="Group 28"/>
          <p:cNvGrpSpPr>
            <a:grpSpLocks noChangeAspect="1"/>
          </p:cNvGrpSpPr>
          <p:nvPr/>
        </p:nvGrpSpPr>
        <p:grpSpPr>
          <a:xfrm>
            <a:off x="12182069" y="4437522"/>
            <a:ext cx="830076" cy="830076"/>
            <a:chOff x="0" y="0"/>
            <a:chExt cx="6355080" cy="6355080"/>
          </a:xfrm>
        </p:grpSpPr>
        <p:sp>
          <p:nvSpPr>
            <p:cNvPr id="29" name="Freeform 2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pic>
        <p:nvPicPr>
          <p:cNvPr id="30" name="Picture 3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121341" y="5191835"/>
            <a:ext cx="785289" cy="785289"/>
          </a:xfrm>
          <a:prstGeom prst="rect">
            <a:avLst/>
          </a:prstGeom>
        </p:spPr>
      </p:pic>
      <p:grpSp>
        <p:nvGrpSpPr>
          <p:cNvPr id="31" name="Group 31"/>
          <p:cNvGrpSpPr>
            <a:grpSpLocks noChangeAspect="1"/>
          </p:cNvGrpSpPr>
          <p:nvPr/>
        </p:nvGrpSpPr>
        <p:grpSpPr>
          <a:xfrm>
            <a:off x="14096434" y="5175533"/>
            <a:ext cx="830076" cy="830076"/>
            <a:chOff x="0" y="0"/>
            <a:chExt cx="6355080" cy="6355080"/>
          </a:xfrm>
        </p:grpSpPr>
        <p:sp>
          <p:nvSpPr>
            <p:cNvPr id="32" name="Freeform 3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sp>
        <p:nvSpPr>
          <p:cNvPr id="33" name="AutoShape 33"/>
          <p:cNvSpPr/>
          <p:nvPr/>
        </p:nvSpPr>
        <p:spPr>
          <a:xfrm rot="-2356791">
            <a:off x="3818926" y="5197753"/>
            <a:ext cx="1165694" cy="0"/>
          </a:xfrm>
          <a:prstGeom prst="line">
            <a:avLst/>
          </a:prstGeom>
          <a:ln w="47625" cap="flat">
            <a:solidFill>
              <a:srgbClr val="2C374F"/>
            </a:solidFill>
            <a:prstDash val="solid"/>
            <a:headEnd type="none" w="sm" len="sm"/>
            <a:tailEnd type="none" w="sm" len="sm"/>
          </a:ln>
        </p:spPr>
      </p:sp>
      <p:sp>
        <p:nvSpPr>
          <p:cNvPr id="34" name="AutoShape 34"/>
          <p:cNvSpPr/>
          <p:nvPr/>
        </p:nvSpPr>
        <p:spPr>
          <a:xfrm rot="-8389059">
            <a:off x="5548037" y="5197753"/>
            <a:ext cx="1143809" cy="0"/>
          </a:xfrm>
          <a:prstGeom prst="line">
            <a:avLst/>
          </a:prstGeom>
          <a:ln w="47625" cap="flat">
            <a:solidFill>
              <a:srgbClr val="2C374F"/>
            </a:solidFill>
            <a:prstDash val="solid"/>
            <a:headEnd type="none" w="sm" len="sm"/>
            <a:tailEnd type="none" w="sm" len="sm"/>
          </a:ln>
        </p:spPr>
      </p:sp>
      <p:sp>
        <p:nvSpPr>
          <p:cNvPr id="35" name="AutoShape 35"/>
          <p:cNvSpPr/>
          <p:nvPr/>
        </p:nvSpPr>
        <p:spPr>
          <a:xfrm rot="-2057864">
            <a:off x="7273085" y="5197753"/>
            <a:ext cx="1309706" cy="0"/>
          </a:xfrm>
          <a:prstGeom prst="line">
            <a:avLst/>
          </a:prstGeom>
          <a:ln w="47625" cap="flat">
            <a:solidFill>
              <a:srgbClr val="2C374F"/>
            </a:solidFill>
            <a:prstDash val="solid"/>
            <a:headEnd type="none" w="sm" len="sm"/>
            <a:tailEnd type="none" w="sm" len="sm"/>
          </a:ln>
        </p:spPr>
      </p:sp>
      <p:sp>
        <p:nvSpPr>
          <p:cNvPr id="36" name="AutoShape 36"/>
          <p:cNvSpPr/>
          <p:nvPr/>
        </p:nvSpPr>
        <p:spPr>
          <a:xfrm rot="2054446">
            <a:off x="9185337" y="5197753"/>
            <a:ext cx="1311619" cy="0"/>
          </a:xfrm>
          <a:prstGeom prst="line">
            <a:avLst/>
          </a:prstGeom>
          <a:ln w="47625" cap="flat">
            <a:solidFill>
              <a:srgbClr val="2C374F"/>
            </a:solidFill>
            <a:prstDash val="solid"/>
            <a:headEnd type="none" w="sm" len="sm"/>
            <a:tailEnd type="none" w="sm" len="sm"/>
          </a:ln>
        </p:spPr>
      </p:sp>
      <p:sp>
        <p:nvSpPr>
          <p:cNvPr id="37" name="AutoShape 37"/>
          <p:cNvSpPr/>
          <p:nvPr/>
        </p:nvSpPr>
        <p:spPr>
          <a:xfrm rot="-2171968">
            <a:off x="11097854" y="5213338"/>
            <a:ext cx="1196823" cy="0"/>
          </a:xfrm>
          <a:prstGeom prst="line">
            <a:avLst/>
          </a:prstGeom>
          <a:ln w="47625" cap="flat">
            <a:solidFill>
              <a:srgbClr val="2C374F"/>
            </a:solidFill>
            <a:prstDash val="solid"/>
            <a:headEnd type="none" w="sm" len="sm"/>
            <a:tailEnd type="none" w="sm" len="sm"/>
          </a:ln>
        </p:spPr>
      </p:sp>
      <p:sp>
        <p:nvSpPr>
          <p:cNvPr id="38" name="AutoShape 38"/>
          <p:cNvSpPr/>
          <p:nvPr/>
        </p:nvSpPr>
        <p:spPr>
          <a:xfrm rot="-9236092">
            <a:off x="12889595" y="5287415"/>
            <a:ext cx="1271498" cy="0"/>
          </a:xfrm>
          <a:prstGeom prst="line">
            <a:avLst/>
          </a:prstGeom>
          <a:ln w="47625" cap="flat">
            <a:solidFill>
              <a:srgbClr val="2C374F"/>
            </a:solidFill>
            <a:prstDash val="solid"/>
            <a:headEnd type="none" w="sm" len="sm"/>
            <a:tailEnd type="none" w="sm" len="sm"/>
          </a:ln>
        </p:spPr>
      </p:sp>
      <p:pic>
        <p:nvPicPr>
          <p:cNvPr id="39" name="Picture 3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198019" y="5329968"/>
            <a:ext cx="672723" cy="490247"/>
          </a:xfrm>
          <a:prstGeom prst="rect">
            <a:avLst/>
          </a:prstGeom>
        </p:spPr>
      </p:pic>
      <p:pic>
        <p:nvPicPr>
          <p:cNvPr id="40" name="Picture 4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976701" y="4519723"/>
            <a:ext cx="557271" cy="700190"/>
          </a:xfrm>
          <a:prstGeom prst="rect">
            <a:avLst/>
          </a:prstGeom>
        </p:spPr>
      </p:pic>
      <p:pic>
        <p:nvPicPr>
          <p:cNvPr id="41" name="Picture 4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529686">
            <a:off x="14242803" y="5261852"/>
            <a:ext cx="565885" cy="685921"/>
          </a:xfrm>
          <a:prstGeom prst="rect">
            <a:avLst/>
          </a:prstGeom>
        </p:spPr>
      </p:pic>
      <p:pic>
        <p:nvPicPr>
          <p:cNvPr id="42" name="Picture 4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605284" y="6283004"/>
            <a:ext cx="386090" cy="386090"/>
          </a:xfrm>
          <a:prstGeom prst="rect">
            <a:avLst/>
          </a:prstGeom>
        </p:spPr>
      </p:pic>
      <p:pic>
        <p:nvPicPr>
          <p:cNvPr id="43" name="Picture 4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416928" y="6283004"/>
            <a:ext cx="386090" cy="386090"/>
          </a:xfrm>
          <a:prstGeom prst="rect">
            <a:avLst/>
          </a:prstGeom>
        </p:spPr>
      </p:pic>
      <p:pic>
        <p:nvPicPr>
          <p:cNvPr id="44" name="Picture 4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18428" y="6283004"/>
            <a:ext cx="386090" cy="386090"/>
          </a:xfrm>
          <a:prstGeom prst="rect">
            <a:avLst/>
          </a:prstGeom>
        </p:spPr>
      </p:pic>
      <p:pic>
        <p:nvPicPr>
          <p:cNvPr id="45" name="Picture 4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6638913" y="5250138"/>
            <a:ext cx="615556" cy="615556"/>
          </a:xfrm>
          <a:prstGeom prst="rect">
            <a:avLst/>
          </a:prstGeom>
        </p:spPr>
      </p:pic>
      <p:pic>
        <p:nvPicPr>
          <p:cNvPr id="46" name="Picture 4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2221802" y="4423762"/>
            <a:ext cx="721989" cy="768074"/>
          </a:xfrm>
          <a:prstGeom prst="rect">
            <a:avLst/>
          </a:prstGeom>
        </p:spPr>
      </p:pic>
      <p:pic>
        <p:nvPicPr>
          <p:cNvPr id="47" name="Picture 4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0383291" y="5233327"/>
            <a:ext cx="776738" cy="683529"/>
          </a:xfrm>
          <a:prstGeom prst="rect">
            <a:avLst/>
          </a:prstGeom>
        </p:spPr>
      </p:pic>
      <p:pic>
        <p:nvPicPr>
          <p:cNvPr id="48" name="Picture 4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8587119" y="4486639"/>
            <a:ext cx="653340" cy="686822"/>
          </a:xfrm>
          <a:prstGeom prst="rect">
            <a:avLst/>
          </a:prstGeom>
        </p:spPr>
      </p:pic>
      <p:sp>
        <p:nvSpPr>
          <p:cNvPr id="49" name="TextBox 49"/>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sp>
        <p:nvSpPr>
          <p:cNvPr id="50" name="TextBox 50"/>
          <p:cNvSpPr txBox="1"/>
          <p:nvPr/>
        </p:nvSpPr>
        <p:spPr>
          <a:xfrm>
            <a:off x="2942544" y="4656546"/>
            <a:ext cx="1341495" cy="319992"/>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BIEN-ÊTRE</a:t>
            </a:r>
          </a:p>
        </p:txBody>
      </p:sp>
      <p:sp>
        <p:nvSpPr>
          <p:cNvPr id="51" name="TextBox 51"/>
          <p:cNvSpPr txBox="1"/>
          <p:nvPr/>
        </p:nvSpPr>
        <p:spPr>
          <a:xfrm>
            <a:off x="4588903" y="4055185"/>
            <a:ext cx="1358137" cy="317264"/>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SPORT</a:t>
            </a:r>
          </a:p>
        </p:txBody>
      </p:sp>
      <p:sp>
        <p:nvSpPr>
          <p:cNvPr id="52" name="TextBox 52"/>
          <p:cNvSpPr txBox="1"/>
          <p:nvPr/>
        </p:nvSpPr>
        <p:spPr>
          <a:xfrm>
            <a:off x="6130230" y="4516680"/>
            <a:ext cx="1960692" cy="317264"/>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HEBERGEMENT</a:t>
            </a:r>
          </a:p>
        </p:txBody>
      </p:sp>
      <p:sp>
        <p:nvSpPr>
          <p:cNvPr id="53" name="TextBox 53"/>
          <p:cNvSpPr txBox="1"/>
          <p:nvPr/>
        </p:nvSpPr>
        <p:spPr>
          <a:xfrm>
            <a:off x="7831451" y="3915603"/>
            <a:ext cx="2164674" cy="317264"/>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ACTIVITÉS </a:t>
            </a:r>
          </a:p>
        </p:txBody>
      </p:sp>
      <p:sp>
        <p:nvSpPr>
          <p:cNvPr id="54" name="TextBox 54"/>
          <p:cNvSpPr txBox="1"/>
          <p:nvPr/>
        </p:nvSpPr>
        <p:spPr>
          <a:xfrm>
            <a:off x="10073102" y="4627698"/>
            <a:ext cx="1623164" cy="317264"/>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URBANISME</a:t>
            </a:r>
          </a:p>
        </p:txBody>
      </p:sp>
      <p:sp>
        <p:nvSpPr>
          <p:cNvPr id="55" name="TextBox 55"/>
          <p:cNvSpPr txBox="1"/>
          <p:nvPr/>
        </p:nvSpPr>
        <p:spPr>
          <a:xfrm>
            <a:off x="11965518" y="3915603"/>
            <a:ext cx="1263178" cy="317264"/>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MOBILITE</a:t>
            </a:r>
          </a:p>
        </p:txBody>
      </p:sp>
      <p:sp>
        <p:nvSpPr>
          <p:cNvPr id="56" name="TextBox 56"/>
          <p:cNvSpPr txBox="1"/>
          <p:nvPr/>
        </p:nvSpPr>
        <p:spPr>
          <a:xfrm>
            <a:off x="13586210" y="4451398"/>
            <a:ext cx="1759246" cy="661463"/>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PATRIMOINE ET CULTURE</a:t>
            </a:r>
          </a:p>
        </p:txBody>
      </p:sp>
      <p:sp>
        <p:nvSpPr>
          <p:cNvPr id="57" name="TextBox 57"/>
          <p:cNvSpPr txBox="1"/>
          <p:nvPr/>
        </p:nvSpPr>
        <p:spPr>
          <a:xfrm>
            <a:off x="4632124" y="3134032"/>
            <a:ext cx="12398764" cy="361317"/>
          </a:xfrm>
          <a:prstGeom prst="rect">
            <a:avLst/>
          </a:prstGeom>
        </p:spPr>
        <p:txBody>
          <a:bodyPr lIns="0" tIns="0" rIns="0" bIns="0" rtlCol="0" anchor="t">
            <a:spAutoFit/>
          </a:bodyPr>
          <a:lstStyle/>
          <a:p>
            <a:pPr algn="l">
              <a:lnSpc>
                <a:spcPts val="2992"/>
              </a:lnSpc>
            </a:pPr>
            <a:r>
              <a:rPr lang="en-US" sz="2493" dirty="0">
                <a:solidFill>
                  <a:srgbClr val="000000"/>
                </a:solidFill>
                <a:latin typeface="Arial" panose="020B0604020202020204" pitchFamily="34" charset="0"/>
                <a:cs typeface="Arial" panose="020B0604020202020204" pitchFamily="34" charset="0"/>
              </a:rPr>
              <a:t>Dans quel(s) thème(s) votre projet innovant s'inscrit-il ? </a:t>
            </a:r>
          </a:p>
        </p:txBody>
      </p:sp>
      <p:sp>
        <p:nvSpPr>
          <p:cNvPr id="58" name="TextBox 58"/>
          <p:cNvSpPr txBox="1"/>
          <p:nvPr/>
        </p:nvSpPr>
        <p:spPr>
          <a:xfrm>
            <a:off x="4791992" y="7517476"/>
            <a:ext cx="12398764" cy="361317"/>
          </a:xfrm>
          <a:prstGeom prst="rect">
            <a:avLst/>
          </a:prstGeom>
        </p:spPr>
        <p:txBody>
          <a:bodyPr lIns="0" tIns="0" rIns="0" bIns="0" rtlCol="0" anchor="t">
            <a:spAutoFit/>
          </a:bodyPr>
          <a:lstStyle/>
          <a:p>
            <a:pPr algn="l">
              <a:lnSpc>
                <a:spcPts val="2992"/>
              </a:lnSpc>
            </a:pPr>
            <a:r>
              <a:rPr lang="en-US" sz="2493" dirty="0">
                <a:solidFill>
                  <a:srgbClr val="000000"/>
                </a:solidFill>
                <a:latin typeface="Arial" panose="020B0604020202020204" pitchFamily="34" charset="0"/>
                <a:cs typeface="Arial" panose="020B0604020202020204" pitchFamily="34" charset="0"/>
              </a:rPr>
              <a:t>Votre projet innovant en quelques mots ? </a:t>
            </a:r>
          </a:p>
        </p:txBody>
      </p:sp>
      <p:sp>
        <p:nvSpPr>
          <p:cNvPr id="59" name="AutoShape 59"/>
          <p:cNvSpPr/>
          <p:nvPr/>
        </p:nvSpPr>
        <p:spPr>
          <a:xfrm rot="-1251127">
            <a:off x="14897946" y="5398784"/>
            <a:ext cx="1296566" cy="0"/>
          </a:xfrm>
          <a:prstGeom prst="line">
            <a:avLst/>
          </a:prstGeom>
          <a:ln w="47625" cap="flat">
            <a:solidFill>
              <a:srgbClr val="2C374F"/>
            </a:solidFill>
            <a:prstDash val="solid"/>
            <a:headEnd type="none" w="sm" len="sm"/>
            <a:tailEnd type="none" w="sm" len="sm"/>
          </a:ln>
        </p:spPr>
      </p:sp>
      <p:grpSp>
        <p:nvGrpSpPr>
          <p:cNvPr id="60" name="Group 60"/>
          <p:cNvGrpSpPr>
            <a:grpSpLocks noChangeAspect="1"/>
          </p:cNvGrpSpPr>
          <p:nvPr/>
        </p:nvGrpSpPr>
        <p:grpSpPr>
          <a:xfrm>
            <a:off x="16145556" y="4745015"/>
            <a:ext cx="830076" cy="830076"/>
            <a:chOff x="0" y="0"/>
            <a:chExt cx="6355080" cy="6355080"/>
          </a:xfrm>
        </p:grpSpPr>
        <p:sp>
          <p:nvSpPr>
            <p:cNvPr id="61" name="Freeform 6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C374F"/>
            </a:solidFill>
          </p:spPr>
        </p:sp>
      </p:grpSp>
      <p:sp>
        <p:nvSpPr>
          <p:cNvPr id="62" name="TextBox 62"/>
          <p:cNvSpPr txBox="1"/>
          <p:nvPr/>
        </p:nvSpPr>
        <p:spPr>
          <a:xfrm>
            <a:off x="15745506" y="3991282"/>
            <a:ext cx="1759246" cy="317264"/>
          </a:xfrm>
          <a:prstGeom prst="rect">
            <a:avLst/>
          </a:prstGeom>
        </p:spPr>
        <p:txBody>
          <a:bodyPr lIns="0" tIns="0" rIns="0" bIns="0" rtlCol="0" anchor="t">
            <a:spAutoFit/>
          </a:bodyPr>
          <a:lstStyle/>
          <a:p>
            <a:pPr algn="ctr">
              <a:lnSpc>
                <a:spcPts val="2666"/>
              </a:lnSpc>
            </a:pPr>
            <a:r>
              <a:rPr lang="en-US" sz="1904" dirty="0">
                <a:solidFill>
                  <a:srgbClr val="000000"/>
                </a:solidFill>
                <a:latin typeface="Arial" panose="020B0604020202020204" pitchFamily="34" charset="0"/>
                <a:cs typeface="Arial" panose="020B0604020202020204" pitchFamily="34" charset="0"/>
              </a:rPr>
              <a:t>AUTRE</a:t>
            </a:r>
          </a:p>
        </p:txBody>
      </p:sp>
      <p:pic>
        <p:nvPicPr>
          <p:cNvPr id="63" name="Picture 6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67550" y="6283489"/>
            <a:ext cx="386090" cy="3860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3897172" y="4063039"/>
            <a:ext cx="12398764" cy="3077509"/>
          </a:xfrm>
          <a:prstGeom prst="rect">
            <a:avLst/>
          </a:prstGeom>
        </p:spPr>
        <p:txBody>
          <a:bodyPr lIns="0" tIns="0" rIns="0" bIns="0" rtlCol="0" anchor="t">
            <a:spAutoFit/>
          </a:bodyPr>
          <a:lstStyle/>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 Mini bio/profil des membres de l’équipe</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Fonction des membres de l’équipe</a:t>
            </a:r>
          </a:p>
          <a:p>
            <a:pPr marL="1076827" lvl="2" indent="-358942">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Statut actuel (salarié d’une autre société ?)</a:t>
            </a:r>
          </a:p>
          <a:p>
            <a:pPr marL="1076827" lvl="2" indent="-358942">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Fonction dans le projet visé</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gn="l">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sp>
        <p:nvSpPr>
          <p:cNvPr id="6" name="TextBox 6"/>
          <p:cNvSpPr txBox="1"/>
          <p:nvPr/>
        </p:nvSpPr>
        <p:spPr>
          <a:xfrm>
            <a:off x="5832071" y="2244617"/>
            <a:ext cx="1113670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EQUIPE PROJET</a:t>
            </a:r>
          </a:p>
        </p:txBody>
      </p:sp>
      <p:grpSp>
        <p:nvGrpSpPr>
          <p:cNvPr id="7" name="Group 7"/>
          <p:cNvGrpSpPr/>
          <p:nvPr/>
        </p:nvGrpSpPr>
        <p:grpSpPr>
          <a:xfrm rot="5400000">
            <a:off x="14339135" y="-2329079"/>
            <a:ext cx="995440" cy="6902289"/>
            <a:chOff x="0" y="0"/>
            <a:chExt cx="2354580" cy="17809716"/>
          </a:xfrm>
        </p:grpSpPr>
        <p:sp>
          <p:nvSpPr>
            <p:cNvPr id="8" name="Freeform 8"/>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9" name="TextBox 9"/>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0" name="Picture 2">
            <a:extLst>
              <a:ext uri="{FF2B5EF4-FFF2-40B4-BE49-F238E27FC236}">
                <a16:creationId xmlns:a16="http://schemas.microsoft.com/office/drawing/2014/main" id="{4F69B4E8-ECB6-5EFD-3EB0-83E852F1AD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3897172" y="4063039"/>
            <a:ext cx="12398764" cy="3462230"/>
          </a:xfrm>
          <a:prstGeom prst="rect">
            <a:avLst/>
          </a:prstGeom>
        </p:spPr>
        <p:txBody>
          <a:bodyPr lIns="0" tIns="0" rIns="0" bIns="0" rtlCol="0" anchor="t">
            <a:spAutoFit/>
          </a:bodyPr>
          <a:lstStyle/>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 Quelle est la problématique adressée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Sur la base de quelles études ou observations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Quel(s) besoin(s) avez-vous indentifié(s) ?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gn="l">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sp>
        <p:nvSpPr>
          <p:cNvPr id="6" name="TextBox 6"/>
          <p:cNvSpPr txBox="1"/>
          <p:nvPr/>
        </p:nvSpPr>
        <p:spPr>
          <a:xfrm>
            <a:off x="5832071" y="2244617"/>
            <a:ext cx="1113670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PROBLÉMATIQUE</a:t>
            </a:r>
          </a:p>
        </p:txBody>
      </p:sp>
      <p:grpSp>
        <p:nvGrpSpPr>
          <p:cNvPr id="7" name="Group 7"/>
          <p:cNvGrpSpPr/>
          <p:nvPr/>
        </p:nvGrpSpPr>
        <p:grpSpPr>
          <a:xfrm rot="5400000">
            <a:off x="14339135" y="-2329079"/>
            <a:ext cx="995440" cy="6902289"/>
            <a:chOff x="0" y="0"/>
            <a:chExt cx="2354580" cy="17809716"/>
          </a:xfrm>
        </p:grpSpPr>
        <p:sp>
          <p:nvSpPr>
            <p:cNvPr id="8" name="Freeform 8"/>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9" name="TextBox 9"/>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0" name="Picture 2">
            <a:extLst>
              <a:ext uri="{FF2B5EF4-FFF2-40B4-BE49-F238E27FC236}">
                <a16:creationId xmlns:a16="http://schemas.microsoft.com/office/drawing/2014/main" id="{6E1E6F3A-4853-1A9F-ECEB-A9DB64E38A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3427384" y="4152254"/>
            <a:ext cx="12955615" cy="2284921"/>
          </a:xfrm>
          <a:prstGeom prst="rect">
            <a:avLst/>
          </a:prstGeom>
        </p:spPr>
        <p:txBody>
          <a:bodyPr wrap="square" lIns="0" tIns="0" rIns="0" bIns="0" rtlCol="0" anchor="t">
            <a:spAutoFit/>
          </a:bodyPr>
          <a:lstStyle/>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 Votre modèle économique est-il identifié ?         Ou non identifié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1076827" lvl="2" indent="-358942">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Si identifié, est-il figé ?          ou Flexible ?  </a:t>
            </a:r>
          </a:p>
          <a:p>
            <a:pPr>
              <a:lnSpc>
                <a:spcPts val="2992"/>
              </a:lnSpc>
            </a:pPr>
            <a:r>
              <a:rPr lang="en-US" sz="2493" dirty="0">
                <a:solidFill>
                  <a:srgbClr val="000000"/>
                </a:solidFill>
                <a:latin typeface="Arial" panose="020B0604020202020204" pitchFamily="34" charset="0"/>
                <a:cs typeface="Arial" panose="020B0604020202020204" pitchFamily="34" charset="0"/>
              </a:rPr>
              <a:t>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538414" lvl="1" indent="-269207" algn="l">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Pourriez-vous décrire la roadmap envisagée à court et moyen termes (1 an et 3 ans) ?</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569998" y="4142729"/>
            <a:ext cx="386090" cy="386090"/>
          </a:xfrm>
          <a:prstGeom prst="rect">
            <a:avLst/>
          </a:prstGeom>
        </p:spPr>
      </p:pic>
      <p:sp>
        <p:nvSpPr>
          <p:cNvPr id="7" name="TextBox 7"/>
          <p:cNvSpPr txBox="1"/>
          <p:nvPr/>
        </p:nvSpPr>
        <p:spPr>
          <a:xfrm>
            <a:off x="4058414" y="2143841"/>
            <a:ext cx="1113670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MODÈLE ÉCONOMIQUE/ ROADMAP </a:t>
            </a:r>
          </a:p>
        </p:txBody>
      </p:sp>
      <p:grpSp>
        <p:nvGrpSpPr>
          <p:cNvPr id="8" name="Group 8"/>
          <p:cNvGrpSpPr/>
          <p:nvPr/>
        </p:nvGrpSpPr>
        <p:grpSpPr>
          <a:xfrm rot="5400000">
            <a:off x="14339135" y="-2329079"/>
            <a:ext cx="995440" cy="6902289"/>
            <a:chOff x="0" y="0"/>
            <a:chExt cx="2354580" cy="17809716"/>
          </a:xfrm>
        </p:grpSpPr>
        <p:sp>
          <p:nvSpPr>
            <p:cNvPr id="9" name="Freeform 9"/>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10" name="TextBox 10"/>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34600" y="4142729"/>
            <a:ext cx="386090" cy="386090"/>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48600" y="4878047"/>
            <a:ext cx="386090" cy="386090"/>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45846" y="4884180"/>
            <a:ext cx="386090" cy="386090"/>
          </a:xfrm>
          <a:prstGeom prst="rect">
            <a:avLst/>
          </a:prstGeom>
        </p:spPr>
      </p:pic>
      <p:pic>
        <p:nvPicPr>
          <p:cNvPr id="14" name="Picture 2">
            <a:extLst>
              <a:ext uri="{FF2B5EF4-FFF2-40B4-BE49-F238E27FC236}">
                <a16:creationId xmlns:a16="http://schemas.microsoft.com/office/drawing/2014/main" id="{A5FD9B64-C727-0DC3-AD63-2BB56F2CAF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3427385" y="4152254"/>
            <a:ext cx="12398764" cy="1923347"/>
          </a:xfrm>
          <a:prstGeom prst="rect">
            <a:avLst/>
          </a:prstGeom>
        </p:spPr>
        <p:txBody>
          <a:bodyPr lIns="0" tIns="0" rIns="0" bIns="0" rtlCol="0" anchor="t">
            <a:spAutoFit/>
          </a:bodyPr>
          <a:lstStyle/>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Données marché de la problématique adressée (analyse concurrentielle, étude de marché…)</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538414" lvl="1" indent="-269207" algn="l">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A défaut de données marché décrites, avez-vous réalisé des enquêtes terrain auprès des utilisateurs, consommateurs et/ou clients potentiels ?</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sp>
        <p:nvSpPr>
          <p:cNvPr id="6" name="TextBox 6"/>
          <p:cNvSpPr txBox="1"/>
          <p:nvPr/>
        </p:nvSpPr>
        <p:spPr>
          <a:xfrm>
            <a:off x="7151295" y="2063490"/>
            <a:ext cx="1113670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MARCHÉ </a:t>
            </a:r>
          </a:p>
        </p:txBody>
      </p:sp>
      <p:grpSp>
        <p:nvGrpSpPr>
          <p:cNvPr id="7" name="Group 7"/>
          <p:cNvGrpSpPr/>
          <p:nvPr/>
        </p:nvGrpSpPr>
        <p:grpSpPr>
          <a:xfrm rot="5400000">
            <a:off x="14339135" y="-2329079"/>
            <a:ext cx="995440" cy="6902289"/>
            <a:chOff x="0" y="0"/>
            <a:chExt cx="2354580" cy="17809716"/>
          </a:xfrm>
        </p:grpSpPr>
        <p:sp>
          <p:nvSpPr>
            <p:cNvPr id="8" name="Freeform 8"/>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9" name="TextBox 9"/>
          <p:cNvSpPr txBox="1"/>
          <p:nvPr/>
        </p:nvSpPr>
        <p:spPr>
          <a:xfrm>
            <a:off x="11277709" y="800100"/>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0" name="Picture 2">
            <a:extLst>
              <a:ext uri="{FF2B5EF4-FFF2-40B4-BE49-F238E27FC236}">
                <a16:creationId xmlns:a16="http://schemas.microsoft.com/office/drawing/2014/main" id="{8FCD8A26-6FF3-EA5A-41FC-6334E51049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flipV="1">
            <a:off x="-314359" y="238684"/>
            <a:ext cx="4832739" cy="42791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3366919" y="3853549"/>
            <a:ext cx="12398764" cy="3462230"/>
          </a:xfrm>
          <a:prstGeom prst="rect">
            <a:avLst/>
          </a:prstGeom>
        </p:spPr>
        <p:txBody>
          <a:bodyPr lIns="0" tIns="0" rIns="0" bIns="0" rtlCol="0" anchor="t">
            <a:spAutoFit/>
          </a:bodyPr>
          <a:lstStyle/>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Quelle est la réponse proposée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1076827" lvl="2" indent="-358942">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A l’état de concept ? Prototype ? Expérimentations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1076827" lvl="2" indent="-358942">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Si vous disposez de données expérimentales ou données en vie réelle, les présenter succinctement</a:t>
            </a:r>
          </a:p>
          <a:p>
            <a:pPr algn="l">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sp>
        <p:nvSpPr>
          <p:cNvPr id="6" name="TextBox 6"/>
          <p:cNvSpPr txBox="1"/>
          <p:nvPr/>
        </p:nvSpPr>
        <p:spPr>
          <a:xfrm>
            <a:off x="7151295" y="2063490"/>
            <a:ext cx="1113670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RÉPONSE </a:t>
            </a:r>
          </a:p>
        </p:txBody>
      </p:sp>
      <p:grpSp>
        <p:nvGrpSpPr>
          <p:cNvPr id="7" name="Group 7"/>
          <p:cNvGrpSpPr/>
          <p:nvPr/>
        </p:nvGrpSpPr>
        <p:grpSpPr>
          <a:xfrm rot="5400000">
            <a:off x="14339135" y="-2329079"/>
            <a:ext cx="995440" cy="6902289"/>
            <a:chOff x="0" y="0"/>
            <a:chExt cx="2354580" cy="17809716"/>
          </a:xfrm>
        </p:grpSpPr>
        <p:sp>
          <p:nvSpPr>
            <p:cNvPr id="8" name="Freeform 8"/>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9" name="TextBox 9"/>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0" name="Picture 2">
            <a:extLst>
              <a:ext uri="{FF2B5EF4-FFF2-40B4-BE49-F238E27FC236}">
                <a16:creationId xmlns:a16="http://schemas.microsoft.com/office/drawing/2014/main" id="{D9025D32-27C3-F607-BD70-D84399CFF6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3366919" y="3853549"/>
            <a:ext cx="12398764" cy="3462230"/>
          </a:xfrm>
          <a:prstGeom prst="rect">
            <a:avLst/>
          </a:prstGeom>
        </p:spPr>
        <p:txBody>
          <a:bodyPr lIns="0" tIns="0" rIns="0" bIns="0" rtlCol="0" anchor="t">
            <a:spAutoFit/>
          </a:bodyPr>
          <a:lstStyle/>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Bénéficiez vous déjà d'un accompagnement ?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marL="538414" lvl="1" indent="-269207">
              <a:lnSpc>
                <a:spcPts val="2992"/>
              </a:lnSpc>
              <a:buFont typeface="Arial"/>
              <a:buChar char="•"/>
            </a:pPr>
            <a:r>
              <a:rPr lang="en-US" sz="2493" dirty="0">
                <a:solidFill>
                  <a:srgbClr val="000000"/>
                </a:solidFill>
                <a:latin typeface="Arial" panose="020B0604020202020204" pitchFamily="34" charset="0"/>
                <a:cs typeface="Arial" panose="020B0604020202020204" pitchFamily="34" charset="0"/>
              </a:rPr>
              <a:t>Décrivez vos besoins techniques, business, usages (...)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gn="l">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sp>
        <p:nvSpPr>
          <p:cNvPr id="6" name="TextBox 6"/>
          <p:cNvSpPr txBox="1"/>
          <p:nvPr/>
        </p:nvSpPr>
        <p:spPr>
          <a:xfrm>
            <a:off x="4490810" y="2063490"/>
            <a:ext cx="1113670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BESOINS D'ACCOMPAGNEMENT</a:t>
            </a:r>
          </a:p>
        </p:txBody>
      </p:sp>
      <p:grpSp>
        <p:nvGrpSpPr>
          <p:cNvPr id="7" name="Group 7"/>
          <p:cNvGrpSpPr/>
          <p:nvPr/>
        </p:nvGrpSpPr>
        <p:grpSpPr>
          <a:xfrm rot="5400000">
            <a:off x="14339135" y="-2329079"/>
            <a:ext cx="995440" cy="6902289"/>
            <a:chOff x="0" y="0"/>
            <a:chExt cx="2354580" cy="17809716"/>
          </a:xfrm>
        </p:grpSpPr>
        <p:sp>
          <p:nvSpPr>
            <p:cNvPr id="8" name="Freeform 8"/>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9" name="TextBox 9"/>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0" name="Picture 2">
            <a:extLst>
              <a:ext uri="{FF2B5EF4-FFF2-40B4-BE49-F238E27FC236}">
                <a16:creationId xmlns:a16="http://schemas.microsoft.com/office/drawing/2014/main" id="{FBB79399-4455-D169-F935-1E8AD08CB7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flipV="1">
            <a:off x="-314359" y="238684"/>
            <a:ext cx="4832739" cy="42791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987920" y="1917099"/>
            <a:ext cx="15493087" cy="8240205"/>
          </a:xfrm>
          <a:prstGeom prst="rect">
            <a:avLst/>
          </a:prstGeom>
        </p:spPr>
        <p:txBody>
          <a:bodyPr lIns="0" tIns="0" rIns="0" bIns="0" rtlCol="0" anchor="t">
            <a:spAutoFit/>
          </a:bodyPr>
          <a:lstStyle/>
          <a:p>
            <a:pPr>
              <a:lnSpc>
                <a:spcPts val="2272"/>
              </a:lnSpc>
            </a:pPr>
            <a:r>
              <a:rPr lang="en-US" sz="1893" b="1" dirty="0">
                <a:solidFill>
                  <a:srgbClr val="000000"/>
                </a:solidFill>
                <a:latin typeface="Arial" panose="020B0604020202020204" pitchFamily="34" charset="0"/>
                <a:cs typeface="Arial" panose="020B0604020202020204" pitchFamily="34" charset="0"/>
              </a:rPr>
              <a:t>Tous les candidats reconnaissent avoir pris connaissance du règlement et en acceptent les conditions suivantes :</a:t>
            </a:r>
          </a:p>
          <a:p>
            <a:pPr>
              <a:lnSpc>
                <a:spcPts val="2272"/>
              </a:lnSpc>
            </a:pPr>
            <a:r>
              <a:rPr lang="en-US" sz="1893" b="1" dirty="0">
                <a:solidFill>
                  <a:srgbClr val="000000"/>
                </a:solidFill>
                <a:latin typeface="Arial" panose="020B0604020202020204" pitchFamily="34" charset="0"/>
                <a:cs typeface="Arial" panose="020B0604020202020204" pitchFamily="34" charset="0"/>
              </a:rPr>
              <a:t>En cas de force majeure, Grand Nancy Innovation se réserve le droit d’étendre, de modifier ou d’annuler cette opération et ne pourra en être tenu responsable. Toute contestation d’un ou plusieurs points de cette clause ainsi que tout litige feront l’objet d’une décision sans appel rendue après délibération du comité de sélection. Grand Nancy Innovation se réserve le droit exclusif d’exclure tout candidat ne respectant pas les termes du présent règlement. </a:t>
            </a:r>
          </a:p>
          <a:p>
            <a:pPr algn="ctr">
              <a:lnSpc>
                <a:spcPts val="2272"/>
              </a:lnSpc>
            </a:pPr>
            <a:endParaRPr lang="en-US" sz="1893" b="1" dirty="0">
              <a:solidFill>
                <a:srgbClr val="000000"/>
              </a:solidFill>
              <a:latin typeface="Arial" panose="020B0604020202020204" pitchFamily="34" charset="0"/>
              <a:cs typeface="Arial" panose="020B0604020202020204" pitchFamily="34" charset="0"/>
            </a:endParaRPr>
          </a:p>
          <a:p>
            <a:pPr>
              <a:lnSpc>
                <a:spcPts val="2272"/>
              </a:lnSpc>
            </a:pPr>
            <a:r>
              <a:rPr lang="en-US" sz="1893" b="1" dirty="0">
                <a:solidFill>
                  <a:srgbClr val="000000"/>
                </a:solidFill>
                <a:latin typeface="Arial" panose="020B0604020202020204" pitchFamily="34" charset="0"/>
                <a:cs typeface="Arial" panose="020B0604020202020204" pitchFamily="34" charset="0"/>
              </a:rPr>
              <a:t>CONFIDENTIALITE</a:t>
            </a:r>
          </a:p>
          <a:p>
            <a:pPr>
              <a:lnSpc>
                <a:spcPts val="2272"/>
              </a:lnSpc>
            </a:pPr>
            <a:endParaRPr lang="en-US" sz="1893" b="1" dirty="0">
              <a:solidFill>
                <a:srgbClr val="000000"/>
              </a:solidFill>
              <a:latin typeface="Arial" panose="020B0604020202020204" pitchFamily="34" charset="0"/>
              <a:cs typeface="Arial" panose="020B0604020202020204" pitchFamily="34" charset="0"/>
            </a:endParaRPr>
          </a:p>
          <a:p>
            <a:pPr marL="408877" lvl="1" indent="-204438">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Les contenus des dossiers de candidature ainsi que les délibérations du comité de sélection resteront confidentiels. </a:t>
            </a:r>
          </a:p>
          <a:p>
            <a:pPr marL="408877" lvl="1" indent="-204438">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Tous les membres du comité de sélection et toute personne ayant eu accès aux dossiers de candidatures se doivent de strictement respecter la confidentialité des informations renseignées. Un accord de confidentialité sera signé par tous les membres du comité de sélection. </a:t>
            </a:r>
          </a:p>
          <a:p>
            <a:pPr marL="408877" lvl="1" indent="-204438">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Les organisateurs se réservent le droit de communiquer sur les projets sélectionnés au cours des différents évènements et sur les supports de communication liés à la Thermalisme en accord avec la clause de confidentialité mentionnée ci-dessus. </a:t>
            </a:r>
          </a:p>
          <a:p>
            <a:pPr marL="408877" lvl="1" indent="-204438">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En acceptant le présent règlement, les candidats au programme Business Booster Thermalisme #1 renoncent à leur droit à l’image lors des évènements liés au programme d’accompagnement et autorisent la diffusion de photos et de vidéos enregistrées lors d’évènements organisés au cours du programme. Les obligations de confidentialité mentionnées ci-dessus ne s’appliquent pas à tout le projet. L’obligation de confidentialité ne s’applique pas sur les informations dont il est avéré que l’information : </a:t>
            </a:r>
          </a:p>
          <a:p>
            <a:pPr marL="817754" lvl="2" indent="-272585">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Était publiquement connue lors de la parution ou, par le biais d’un acte illicite du destinataire, est devenu publiquement connu par la suite, ou, </a:t>
            </a:r>
          </a:p>
          <a:p>
            <a:pPr marL="817754" lvl="2" indent="-272585">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Avait déjà été connue du destinataire avant la parution ou après que cette parution ait été obtenue légalement par un tiers sans obligation de confidentialité, ou, </a:t>
            </a:r>
          </a:p>
          <a:p>
            <a:pPr marL="408877" lvl="1" indent="-204438">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Avait été ou est en cours de développement par le destinataire indépendamment de toute information divulguée par l’autre partie. </a:t>
            </a:r>
          </a:p>
          <a:p>
            <a:pPr marL="408877" lvl="1" indent="-204438">
              <a:lnSpc>
                <a:spcPts val="2272"/>
              </a:lnSpc>
              <a:buFont typeface="Arial"/>
              <a:buChar char="•"/>
            </a:pPr>
            <a:r>
              <a:rPr lang="en-US" sz="1893" b="1" dirty="0">
                <a:solidFill>
                  <a:srgbClr val="000000"/>
                </a:solidFill>
                <a:latin typeface="Arial" panose="020B0604020202020204" pitchFamily="34" charset="0"/>
                <a:cs typeface="Arial" panose="020B0604020202020204" pitchFamily="34" charset="0"/>
              </a:rPr>
              <a:t>Ni le comité de sélection ni les organisateurs du programme Business Booster Thermalisme #1 ne pourront être tenus responsables de la divulgation d’une information protégée par une tierce personne ou par le candidat lui-même.</a:t>
            </a:r>
          </a:p>
          <a:p>
            <a:pPr algn="ctr">
              <a:lnSpc>
                <a:spcPts val="2272"/>
              </a:lnSpc>
            </a:pPr>
            <a:endParaRPr lang="en-US" sz="1893" b="1" dirty="0">
              <a:solidFill>
                <a:srgbClr val="000000"/>
              </a:solidFill>
              <a:latin typeface="Arial" panose="020B0604020202020204" pitchFamily="34" charset="0"/>
              <a:cs typeface="Arial" panose="020B0604020202020204" pitchFamily="34" charset="0"/>
            </a:endParaRPr>
          </a:p>
          <a:p>
            <a:pPr algn="ctr">
              <a:lnSpc>
                <a:spcPts val="2272"/>
              </a:lnSpc>
            </a:pPr>
            <a:endParaRPr lang="en-US" sz="1893" b="1" dirty="0">
              <a:solidFill>
                <a:srgbClr val="000000"/>
              </a:solidFill>
              <a:latin typeface="Arial" panose="020B0604020202020204" pitchFamily="34" charset="0"/>
              <a:cs typeface="Arial" panose="020B0604020202020204" pitchFamily="34" charset="0"/>
            </a:endParaRPr>
          </a:p>
          <a:p>
            <a:pPr algn="ctr">
              <a:lnSpc>
                <a:spcPts val="2272"/>
              </a:lnSpc>
            </a:pPr>
            <a:endParaRPr lang="en-US" sz="1893" b="1" dirty="0">
              <a:solidFill>
                <a:srgbClr val="000000"/>
              </a:solidFill>
              <a:latin typeface="Arial" panose="020B0604020202020204" pitchFamily="34" charset="0"/>
              <a:cs typeface="Arial" panose="020B0604020202020204" pitchFamily="34" charset="0"/>
            </a:endParaRPr>
          </a:p>
        </p:txBody>
      </p:sp>
      <p:grpSp>
        <p:nvGrpSpPr>
          <p:cNvPr id="5" name="Group 5"/>
          <p:cNvGrpSpPr/>
          <p:nvPr/>
        </p:nvGrpSpPr>
        <p:grpSpPr>
          <a:xfrm rot="5400000">
            <a:off x="14751183" y="-1917031"/>
            <a:ext cx="995440" cy="6078194"/>
            <a:chOff x="0" y="0"/>
            <a:chExt cx="2354580" cy="14377158"/>
          </a:xfrm>
        </p:grpSpPr>
        <p:sp>
          <p:nvSpPr>
            <p:cNvPr id="6" name="Freeform 6"/>
            <p:cNvSpPr/>
            <p:nvPr/>
          </p:nvSpPr>
          <p:spPr>
            <a:xfrm>
              <a:off x="0" y="0"/>
              <a:ext cx="2353310" cy="14377158"/>
            </a:xfrm>
            <a:custGeom>
              <a:avLst/>
              <a:gdLst/>
              <a:ahLst/>
              <a:cxnLst/>
              <a:rect l="l" t="t" r="r" b="b"/>
              <a:pathLst>
                <a:path w="2353310" h="14377158">
                  <a:moveTo>
                    <a:pt x="784860" y="14309849"/>
                  </a:moveTo>
                  <a:cubicBezTo>
                    <a:pt x="905510" y="14350488"/>
                    <a:pt x="1042670" y="14377158"/>
                    <a:pt x="1177290" y="14377158"/>
                  </a:cubicBezTo>
                  <a:cubicBezTo>
                    <a:pt x="1311910" y="14377158"/>
                    <a:pt x="1441450" y="14354299"/>
                    <a:pt x="1560830" y="14313658"/>
                  </a:cubicBezTo>
                  <a:cubicBezTo>
                    <a:pt x="1563370" y="14312388"/>
                    <a:pt x="1565910" y="14312388"/>
                    <a:pt x="1568450" y="14311119"/>
                  </a:cubicBezTo>
                  <a:cubicBezTo>
                    <a:pt x="2016760" y="14148558"/>
                    <a:pt x="2346960" y="13719299"/>
                    <a:pt x="2353310" y="13182239"/>
                  </a:cubicBezTo>
                  <a:lnTo>
                    <a:pt x="2353310" y="0"/>
                  </a:lnTo>
                  <a:lnTo>
                    <a:pt x="0" y="0"/>
                  </a:lnTo>
                  <a:lnTo>
                    <a:pt x="0" y="13172115"/>
                  </a:lnTo>
                  <a:cubicBezTo>
                    <a:pt x="6350" y="13721838"/>
                    <a:pt x="331470" y="14151097"/>
                    <a:pt x="784860" y="14309847"/>
                  </a:cubicBezTo>
                  <a:close/>
                </a:path>
              </a:pathLst>
            </a:custGeom>
            <a:solidFill>
              <a:srgbClr val="2C374F"/>
            </a:solidFill>
          </p:spPr>
        </p:sp>
      </p:grpSp>
      <p:sp>
        <p:nvSpPr>
          <p:cNvPr id="7" name="TextBox 7"/>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CLAUSES CONFIDENTITALITÉ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987920" y="1926624"/>
            <a:ext cx="16300080" cy="8889934"/>
          </a:xfrm>
          <a:prstGeom prst="rect">
            <a:avLst/>
          </a:prstGeom>
        </p:spPr>
        <p:txBody>
          <a:bodyPr lIns="0" tIns="0" rIns="0" bIns="0" rtlCol="0" anchor="t">
            <a:spAutoFit/>
          </a:bodyPr>
          <a:lstStyle/>
          <a:p>
            <a:pPr>
              <a:lnSpc>
                <a:spcPts val="2392"/>
              </a:lnSpc>
            </a:pPr>
            <a:r>
              <a:rPr lang="en-US" sz="1993" b="1" dirty="0">
                <a:solidFill>
                  <a:srgbClr val="000000"/>
                </a:solidFill>
                <a:latin typeface="Arial" panose="020B0604020202020204" pitchFamily="34" charset="0"/>
                <a:cs typeface="Arial" panose="020B0604020202020204" pitchFamily="34" charset="0"/>
              </a:rPr>
              <a:t>PROTECTION DES DONNEES A CARACTERE PERSONNEL </a:t>
            </a:r>
          </a:p>
          <a:p>
            <a:pPr>
              <a:lnSpc>
                <a:spcPts val="2392"/>
              </a:lnSpc>
            </a:pPr>
            <a:endParaRPr lang="en-US" sz="1993" b="1" dirty="0">
              <a:solidFill>
                <a:srgbClr val="000000"/>
              </a:solidFill>
              <a:latin typeface="Arial" panose="020B0604020202020204" pitchFamily="34" charset="0"/>
              <a:cs typeface="Arial" panose="020B0604020202020204" pitchFamily="34" charset="0"/>
            </a:endParaRPr>
          </a:p>
          <a:p>
            <a:pPr>
              <a:lnSpc>
                <a:spcPts val="2392"/>
              </a:lnSpc>
            </a:pPr>
            <a:r>
              <a:rPr lang="en-US" sz="1993" b="1" dirty="0">
                <a:solidFill>
                  <a:srgbClr val="000000"/>
                </a:solidFill>
                <a:latin typeface="Arial" panose="020B0604020202020204" pitchFamily="34" charset="0"/>
                <a:cs typeface="Arial" panose="020B0604020202020204" pitchFamily="34" charset="0"/>
              </a:rPr>
              <a:t>Les entreprises candidates sont amenées à fournir certaines informations personnelles les concernant. Les informations recueillies font l’objet d’un traitement informatique par Grand Nancy Innovation afin de sélectionner et d’entrer en contacts avec les entreprises dans le cadre du programme Business Booster Thermalisme #1. Vos données seront uniquement communiquées aux membres du comité de sélection. Elles seront conservées pendant 6 mois pour les candidats non-retenus et pendant 18 mois pour les candidats sélectionnés pour le jury final. Ces données seront ensuite archivées selon les obligations légales de conservation. Conformément à la loi Informatique et Libertés du 6 janvier 1978 modifiée, vous bénéficiez d’un droit d’accès, de rectification et d’opposition aux informations qui vous concernent.</a:t>
            </a:r>
          </a:p>
          <a:p>
            <a:pPr>
              <a:lnSpc>
                <a:spcPts val="2392"/>
              </a:lnSpc>
            </a:pPr>
            <a:endParaRPr lang="en-US" sz="1993" b="1" dirty="0">
              <a:solidFill>
                <a:srgbClr val="000000"/>
              </a:solidFill>
              <a:latin typeface="Arial" panose="020B0604020202020204" pitchFamily="34" charset="0"/>
              <a:cs typeface="Arial" panose="020B0604020202020204" pitchFamily="34" charset="0"/>
            </a:endParaRPr>
          </a:p>
          <a:p>
            <a:pPr>
              <a:lnSpc>
                <a:spcPts val="2392"/>
              </a:lnSpc>
            </a:pPr>
            <a:r>
              <a:rPr lang="en-US" sz="1993" b="1" dirty="0">
                <a:solidFill>
                  <a:srgbClr val="000000"/>
                </a:solidFill>
                <a:latin typeface="Arial" panose="020B0604020202020204" pitchFamily="34" charset="0"/>
                <a:cs typeface="Arial" panose="020B0604020202020204" pitchFamily="34" charset="0"/>
              </a:rPr>
              <a:t>LES DEVOIRS DU PARTICIPANT </a:t>
            </a:r>
          </a:p>
          <a:p>
            <a:pPr>
              <a:lnSpc>
                <a:spcPts val="2392"/>
              </a:lnSpc>
            </a:pPr>
            <a:endParaRPr lang="en-US" sz="1993" b="1" dirty="0">
              <a:solidFill>
                <a:srgbClr val="000000"/>
              </a:solidFill>
              <a:latin typeface="Arial" panose="020B0604020202020204" pitchFamily="34" charset="0"/>
              <a:cs typeface="Arial" panose="020B0604020202020204" pitchFamily="34" charset="0"/>
            </a:endParaRPr>
          </a:p>
          <a:p>
            <a:pPr>
              <a:lnSpc>
                <a:spcPts val="2392"/>
              </a:lnSpc>
            </a:pPr>
            <a:r>
              <a:rPr lang="en-US" sz="1993" b="1" dirty="0">
                <a:solidFill>
                  <a:srgbClr val="000000"/>
                </a:solidFill>
                <a:latin typeface="Arial" panose="020B0604020202020204" pitchFamily="34" charset="0"/>
                <a:cs typeface="Arial" panose="020B0604020202020204" pitchFamily="34" charset="0"/>
              </a:rPr>
              <a:t>Les entreprises candidatant au Business Booster Thermalisme #1 s’engagent à : </a:t>
            </a:r>
          </a:p>
          <a:p>
            <a:pPr marL="430466" lvl="1" indent="-215233">
              <a:lnSpc>
                <a:spcPts val="2392"/>
              </a:lnSpc>
              <a:buFont typeface="Arial"/>
              <a:buChar char="•"/>
            </a:pPr>
            <a:r>
              <a:rPr lang="en-US" sz="1993" b="1" dirty="0">
                <a:solidFill>
                  <a:srgbClr val="000000"/>
                </a:solidFill>
                <a:latin typeface="Arial" panose="020B0604020202020204" pitchFamily="34" charset="0"/>
                <a:cs typeface="Arial" panose="020B0604020202020204" pitchFamily="34" charset="0"/>
              </a:rPr>
              <a:t>Détenir directement ou par voie de licence, les droits de propriété intellectuelle ou industrielle du projet réalisé ou être autorisé par les codétenteurs à candidater à cet appel à candidature. Les candidats garantissent les organisateurs de cet appel à candidature de toute condamnation qui serait prononcée contre eux sur la base d’une violation d’un droit de propriété intellectuelle attaché au projet présenté. Les membres du comité de sélection et les organisateurs du présent appel à candidature ne peuvent être tenus juridiquement responsables en cas de publication par un tiers ou par les candidats des travaux protégés. L’entreprise participante conserve la propriété pleine et entière de son projet.</a:t>
            </a:r>
          </a:p>
          <a:p>
            <a:pPr marL="430466" lvl="1" indent="-215233">
              <a:lnSpc>
                <a:spcPts val="2392"/>
              </a:lnSpc>
              <a:buFont typeface="Arial"/>
              <a:buChar char="•"/>
            </a:pPr>
            <a:r>
              <a:rPr lang="en-US" sz="1993" b="1" dirty="0">
                <a:solidFill>
                  <a:srgbClr val="000000"/>
                </a:solidFill>
                <a:latin typeface="Arial" panose="020B0604020202020204" pitchFamily="34" charset="0"/>
                <a:cs typeface="Arial" panose="020B0604020202020204" pitchFamily="34" charset="0"/>
              </a:rPr>
              <a:t>Autoriser par avance et à titre gracieux, les organisateurs et partenaires du programme à communiquer la presse, publier, reproduire et représenter son nom, adresse et photographie, sur tout support qui pourrait être utilisé dans toute manifestation liée au présent appel à candidature dans le respect du secret de la propriété industrielle et commerciale, sans que cette publication ou utilisation puisse ouvrir d’autres droits que ceux des récompenses gagnées, </a:t>
            </a:r>
          </a:p>
          <a:p>
            <a:pPr marL="430466" lvl="1" indent="-215233">
              <a:lnSpc>
                <a:spcPts val="2392"/>
              </a:lnSpc>
              <a:buFont typeface="Arial"/>
              <a:buChar char="•"/>
            </a:pPr>
            <a:r>
              <a:rPr lang="en-US" sz="1993" b="1" dirty="0">
                <a:solidFill>
                  <a:srgbClr val="000000"/>
                </a:solidFill>
                <a:latin typeface="Arial" panose="020B0604020202020204" pitchFamily="34" charset="0"/>
                <a:cs typeface="Arial" panose="020B0604020202020204" pitchFamily="34" charset="0"/>
              </a:rPr>
              <a:t>Renoncer à revendiquer tout droit sur son image pendant une durée de 5 ans et faire son affaire de tous les droits de propriété intellectuelle du projet proposé et assumer la responsabilité de toute revendication de tiers à ce sujet,</a:t>
            </a:r>
          </a:p>
          <a:p>
            <a:pPr marL="430466" lvl="1" indent="-215233">
              <a:lnSpc>
                <a:spcPts val="2392"/>
              </a:lnSpc>
              <a:buFont typeface="Arial"/>
              <a:buChar char="•"/>
            </a:pPr>
            <a:r>
              <a:rPr lang="en-US" sz="1993" b="1" dirty="0">
                <a:solidFill>
                  <a:srgbClr val="000000"/>
                </a:solidFill>
                <a:latin typeface="Arial" panose="020B0604020202020204" pitchFamily="34" charset="0"/>
                <a:cs typeface="Arial" panose="020B0604020202020204" pitchFamily="34" charset="0"/>
              </a:rPr>
              <a:t>Garantir sur l’honneur la sincérité et la véracité des informations qu’elles </a:t>
            </a:r>
            <a:r>
              <a:rPr lang="fr-FR" sz="1993" b="1" dirty="0">
                <a:solidFill>
                  <a:srgbClr val="000000"/>
                </a:solidFill>
                <a:latin typeface="Arial" panose="020B0604020202020204" pitchFamily="34" charset="0"/>
                <a:cs typeface="Arial" panose="020B0604020202020204" pitchFamily="34" charset="0"/>
              </a:rPr>
              <a:t>fournissent</a:t>
            </a:r>
            <a:r>
              <a:rPr lang="en-US" sz="1993" b="1" dirty="0">
                <a:solidFill>
                  <a:srgbClr val="000000"/>
                </a:solidFill>
                <a:latin typeface="Arial" panose="020B0604020202020204" pitchFamily="34" charset="0"/>
                <a:cs typeface="Arial" panose="020B0604020202020204" pitchFamily="34" charset="0"/>
              </a:rPr>
              <a:t> dans le cadre de leur candidature.</a:t>
            </a:r>
          </a:p>
          <a:p>
            <a:pPr algn="ctr">
              <a:lnSpc>
                <a:spcPts val="2272"/>
              </a:lnSpc>
            </a:pPr>
            <a:endParaRPr lang="en-US" sz="1993" b="1" dirty="0">
              <a:solidFill>
                <a:srgbClr val="000000"/>
              </a:solidFill>
              <a:latin typeface="Arial" panose="020B0604020202020204" pitchFamily="34" charset="0"/>
              <a:cs typeface="Arial" panose="020B0604020202020204" pitchFamily="34" charset="0"/>
            </a:endParaRPr>
          </a:p>
          <a:p>
            <a:pPr algn="ctr">
              <a:lnSpc>
                <a:spcPts val="2272"/>
              </a:lnSpc>
            </a:pPr>
            <a:endParaRPr lang="en-US" sz="1993" b="1" dirty="0">
              <a:solidFill>
                <a:srgbClr val="000000"/>
              </a:solidFill>
              <a:latin typeface="Arial" panose="020B0604020202020204" pitchFamily="34" charset="0"/>
              <a:cs typeface="Arial" panose="020B0604020202020204" pitchFamily="34" charset="0"/>
            </a:endParaRPr>
          </a:p>
          <a:p>
            <a:pPr algn="ctr">
              <a:lnSpc>
                <a:spcPts val="2272"/>
              </a:lnSpc>
            </a:pPr>
            <a:endParaRPr lang="en-US" sz="1993" b="1" dirty="0">
              <a:solidFill>
                <a:srgbClr val="000000"/>
              </a:solidFill>
              <a:latin typeface="Arial" panose="020B0604020202020204" pitchFamily="34" charset="0"/>
              <a:cs typeface="Arial" panose="020B0604020202020204" pitchFamily="34" charset="0"/>
            </a:endParaRPr>
          </a:p>
        </p:txBody>
      </p:sp>
      <p:grpSp>
        <p:nvGrpSpPr>
          <p:cNvPr id="5" name="Group 5"/>
          <p:cNvGrpSpPr/>
          <p:nvPr/>
        </p:nvGrpSpPr>
        <p:grpSpPr>
          <a:xfrm rot="5400000">
            <a:off x="14811649" y="-1856566"/>
            <a:ext cx="995440" cy="5957263"/>
            <a:chOff x="0" y="0"/>
            <a:chExt cx="2354580" cy="14091112"/>
          </a:xfrm>
        </p:grpSpPr>
        <p:sp>
          <p:nvSpPr>
            <p:cNvPr id="6" name="Freeform 6"/>
            <p:cNvSpPr/>
            <p:nvPr/>
          </p:nvSpPr>
          <p:spPr>
            <a:xfrm>
              <a:off x="0" y="0"/>
              <a:ext cx="2353310" cy="14091112"/>
            </a:xfrm>
            <a:custGeom>
              <a:avLst/>
              <a:gdLst/>
              <a:ahLst/>
              <a:cxnLst/>
              <a:rect l="l" t="t" r="r" b="b"/>
              <a:pathLst>
                <a:path w="2353310" h="14091112">
                  <a:moveTo>
                    <a:pt x="784860" y="14023801"/>
                  </a:moveTo>
                  <a:cubicBezTo>
                    <a:pt x="905510" y="14064442"/>
                    <a:pt x="1042670" y="14091112"/>
                    <a:pt x="1177290" y="14091112"/>
                  </a:cubicBezTo>
                  <a:cubicBezTo>
                    <a:pt x="1311910" y="14091112"/>
                    <a:pt x="1441450" y="14068251"/>
                    <a:pt x="1560830" y="14027612"/>
                  </a:cubicBezTo>
                  <a:cubicBezTo>
                    <a:pt x="1563370" y="14026342"/>
                    <a:pt x="1565910" y="14026342"/>
                    <a:pt x="1568450" y="14025071"/>
                  </a:cubicBezTo>
                  <a:cubicBezTo>
                    <a:pt x="2016760" y="13862512"/>
                    <a:pt x="2346960" y="13433251"/>
                    <a:pt x="2353310" y="12897072"/>
                  </a:cubicBezTo>
                  <a:lnTo>
                    <a:pt x="2353310" y="0"/>
                  </a:lnTo>
                  <a:lnTo>
                    <a:pt x="0" y="0"/>
                  </a:lnTo>
                  <a:lnTo>
                    <a:pt x="0" y="12887169"/>
                  </a:lnTo>
                  <a:cubicBezTo>
                    <a:pt x="6350" y="13435792"/>
                    <a:pt x="331470" y="13865051"/>
                    <a:pt x="784860" y="14023801"/>
                  </a:cubicBezTo>
                  <a:close/>
                </a:path>
              </a:pathLst>
            </a:custGeom>
            <a:solidFill>
              <a:srgbClr val="2C374F"/>
            </a:solidFill>
          </p:spPr>
        </p:sp>
      </p:grpSp>
      <p:sp>
        <p:nvSpPr>
          <p:cNvPr id="7" name="TextBox 7"/>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PROTECTION DES DONNÉES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2139586" y="3196789"/>
            <a:ext cx="15493087" cy="5747407"/>
          </a:xfrm>
          <a:prstGeom prst="rect">
            <a:avLst/>
          </a:prstGeom>
        </p:spPr>
        <p:txBody>
          <a:bodyPr lIns="0" tIns="0" rIns="0" bIns="0" rtlCol="0" anchor="t">
            <a:spAutoFit/>
          </a:bodyPr>
          <a:lstStyle/>
          <a:p>
            <a:pPr>
              <a:lnSpc>
                <a:spcPts val="2992"/>
              </a:lnSpc>
            </a:pPr>
            <a:r>
              <a:rPr lang="en-US" sz="2493" dirty="0">
                <a:solidFill>
                  <a:srgbClr val="000000"/>
                </a:solidFill>
                <a:latin typeface="Arial" panose="020B0604020202020204" pitchFamily="34" charset="0"/>
                <a:cs typeface="Arial" panose="020B0604020202020204" pitchFamily="34" charset="0"/>
              </a:rPr>
              <a:t>Au printemps 2023, le complexe Nancy Thermal vient d’ouvrir ses portes. Bien-être, forme, détente et santé </a:t>
            </a:r>
            <a:r>
              <a:rPr lang="en-US" sz="2493" dirty="0" err="1">
                <a:solidFill>
                  <a:srgbClr val="000000"/>
                </a:solidFill>
                <a:latin typeface="Arial" panose="020B0604020202020204" pitchFamily="34" charset="0"/>
                <a:cs typeface="Arial" panose="020B0604020202020204" pitchFamily="34" charset="0"/>
              </a:rPr>
              <a:t>sont</a:t>
            </a:r>
            <a:r>
              <a:rPr lang="en-US" sz="2493" dirty="0">
                <a:solidFill>
                  <a:srgbClr val="000000"/>
                </a:solidFill>
                <a:latin typeface="Arial" panose="020B0604020202020204" pitchFamily="34" charset="0"/>
                <a:cs typeface="Arial" panose="020B0604020202020204" pitchFamily="34" charset="0"/>
              </a:rPr>
              <a:t> les maîtres mots de ce centre unique, qui renoue avec le passé thermal de la cité ducale.​</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Dans ce contexte, la Métropole du Grand Nancy a missionné Grand Nancy Innovation pour réaliser une première opération sur une année, en lien avec l’Université de Lorraine, pour réfléchir à des activités innovantes autour du thermalisme, sources de rayonnement, d’attractivité territoriale et de retombées économiques.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Le présent appel à projet, autour de la problématique et des enjeux du thermalisme et du bien-être, a pour objectif d’identifier des porteurs de projets ou des entreprises proposant des innovations susceptibles d’être développées à Nancy dans nombreux domaines : bien-être, mobilité, hébergement, tourisme, patrimoine, gastronomie, équipement des curistes et mobilier urbain. </a:t>
            </a: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657850"/>
            <a:ext cx="2057400" cy="1028700"/>
          </a:xfrm>
          <a:prstGeom prst="rect">
            <a:avLst/>
          </a:prstGeom>
        </p:spPr>
      </p:pic>
      <p:grpSp>
        <p:nvGrpSpPr>
          <p:cNvPr id="5" name="Group 5"/>
          <p:cNvGrpSpPr/>
          <p:nvPr/>
        </p:nvGrpSpPr>
        <p:grpSpPr>
          <a:xfrm rot="5400000">
            <a:off x="14324703" y="-2329079"/>
            <a:ext cx="995440" cy="6902289"/>
            <a:chOff x="0" y="0"/>
            <a:chExt cx="2354580" cy="17809716"/>
          </a:xfrm>
        </p:grpSpPr>
        <p:sp>
          <p:nvSpPr>
            <p:cNvPr id="6" name="Freeform 6"/>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7" name="TextBox 7"/>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8" name="Picture 2">
            <a:extLst>
              <a:ext uri="{FF2B5EF4-FFF2-40B4-BE49-F238E27FC236}">
                <a16:creationId xmlns:a16="http://schemas.microsoft.com/office/drawing/2014/main" id="{BAECAD9B-F9C3-B988-3ACD-2EB719BBA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2139586" y="3478961"/>
            <a:ext cx="15493087" cy="4214744"/>
          </a:xfrm>
          <a:prstGeom prst="rect">
            <a:avLst/>
          </a:prstGeom>
        </p:spPr>
        <p:txBody>
          <a:bodyPr lIns="0" tIns="0" rIns="0" bIns="0" rtlCol="0" anchor="t">
            <a:spAutoFit/>
          </a:bodyPr>
          <a:lstStyle/>
          <a:p>
            <a:pPr algn="ctr">
              <a:lnSpc>
                <a:spcPts val="2992"/>
              </a:lnSpc>
            </a:pPr>
            <a:r>
              <a:rPr lang="en-US" sz="2493" dirty="0">
                <a:solidFill>
                  <a:srgbClr val="000000"/>
                </a:solidFill>
                <a:latin typeface="Arial" panose="020B0604020202020204" pitchFamily="34" charset="0"/>
                <a:cs typeface="Arial" panose="020B0604020202020204" pitchFamily="34" charset="0"/>
              </a:rPr>
              <a:t>Les étudiants de plusieurs écoles ont travaillé sur des idées de projets autour du thermalisme. Il peut être intéressant de regarder ce qu'ils ont fait et pourquoi pas de s'en inspirer</a:t>
            </a: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a:p>
            <a:pPr algn="ctr">
              <a:lnSpc>
                <a:spcPts val="2992"/>
              </a:lnSpc>
            </a:pPr>
            <a:r>
              <a:rPr lang="en-US" sz="2493" u="sng" dirty="0">
                <a:solidFill>
                  <a:srgbClr val="000000"/>
                </a:solidFill>
                <a:latin typeface="Arial" panose="020B0604020202020204" pitchFamily="34" charset="0"/>
                <a:cs typeface="Arial" panose="020B0604020202020204" pitchFamily="34" charset="0"/>
                <a:hlinkClick r:id="rId2" tooltip="https://www.mindmeister.com/fr/map/2577781981?t=YNgGOU2SvU"/>
              </a:rPr>
              <a:t>Ici pour visualiser une mindmap qui cartographie les thématiques</a:t>
            </a:r>
          </a:p>
          <a:p>
            <a:pPr algn="ctr">
              <a:lnSpc>
                <a:spcPts val="2992"/>
              </a:lnSpc>
            </a:pPr>
            <a:endParaRPr lang="en-US" sz="2493" u="sng" dirty="0">
              <a:solidFill>
                <a:srgbClr val="000000"/>
              </a:solidFill>
              <a:latin typeface="Arial" panose="020B0604020202020204" pitchFamily="34" charset="0"/>
              <a:cs typeface="Arial" panose="020B0604020202020204" pitchFamily="34" charset="0"/>
              <a:hlinkClick r:id="rId2" tooltip="https://www.mindmeister.com/fr/map/2577781981?t=YNgGOU2SvU"/>
            </a:endParaRPr>
          </a:p>
          <a:p>
            <a:pPr algn="ctr">
              <a:lnSpc>
                <a:spcPts val="2992"/>
              </a:lnSpc>
            </a:pPr>
            <a:r>
              <a:rPr lang="en-US" sz="2493" u="sng" dirty="0">
                <a:solidFill>
                  <a:srgbClr val="000000"/>
                </a:solidFill>
                <a:latin typeface="Arial" panose="020B0604020202020204" pitchFamily="34" charset="0"/>
                <a:cs typeface="Arial" panose="020B0604020202020204" pitchFamily="34" charset="0"/>
                <a:hlinkClick r:id="rId3" tooltip="https://www.notion.so/3851de75eb824650b64808b86717d7cc?v=1602ddbc8a1c4f0aa67c7f476ff849b7"/>
              </a:rPr>
              <a:t>Ici pour visualiser les projets étudiants  </a:t>
            </a:r>
          </a:p>
          <a:p>
            <a:pPr algn="ctr">
              <a:lnSpc>
                <a:spcPts val="2992"/>
              </a:lnSpc>
            </a:pPr>
            <a:endParaRPr lang="en-US" sz="2493" u="sng" dirty="0">
              <a:solidFill>
                <a:srgbClr val="000000"/>
              </a:solidFill>
              <a:latin typeface="Arial" panose="020B0604020202020204" pitchFamily="34" charset="0"/>
              <a:cs typeface="Arial" panose="020B0604020202020204" pitchFamily="34" charset="0"/>
              <a:hlinkClick r:id="rId3" tooltip="https://www.notion.so/3851de75eb824650b64808b86717d7cc?v=1602ddbc8a1c4f0aa67c7f476ff849b7"/>
            </a:endParaRPr>
          </a:p>
          <a:p>
            <a:pPr algn="ctr">
              <a:lnSpc>
                <a:spcPts val="2992"/>
              </a:lnSpc>
            </a:pPr>
            <a:r>
              <a:rPr lang="en-US" sz="2493" dirty="0">
                <a:solidFill>
                  <a:srgbClr val="000000"/>
                </a:solidFill>
                <a:latin typeface="Arial" panose="020B0604020202020204" pitchFamily="34" charset="0"/>
                <a:cs typeface="Arial" panose="020B0604020202020204" pitchFamily="34" charset="0"/>
              </a:rPr>
              <a:t> </a:t>
            </a: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14350" y="5657850"/>
            <a:ext cx="2057400" cy="1028700"/>
          </a:xfrm>
          <a:prstGeom prst="rect">
            <a:avLst/>
          </a:prstGeom>
        </p:spPr>
      </p:pic>
      <p:pic>
        <p:nvPicPr>
          <p:cNvPr id="5" name="Picture 5"/>
          <p:cNvPicPr>
            <a:picLocks noChangeAspect="1"/>
          </p:cNvPicPr>
          <p:nvPr/>
        </p:nvPicPr>
        <p:blipFill>
          <a:blip r:embed="rId6"/>
          <a:srcRect/>
          <a:stretch>
            <a:fillRect/>
          </a:stretch>
        </p:blipFill>
        <p:spPr>
          <a:xfrm>
            <a:off x="14939145" y="9044704"/>
            <a:ext cx="3088950" cy="975593"/>
          </a:xfrm>
          <a:prstGeom prst="rect">
            <a:avLst/>
          </a:prstGeom>
        </p:spPr>
      </p:pic>
      <p:grpSp>
        <p:nvGrpSpPr>
          <p:cNvPr id="6" name="Group 6"/>
          <p:cNvGrpSpPr/>
          <p:nvPr/>
        </p:nvGrpSpPr>
        <p:grpSpPr>
          <a:xfrm rot="5400000">
            <a:off x="14339135" y="-2446257"/>
            <a:ext cx="995440" cy="6902289"/>
            <a:chOff x="0" y="0"/>
            <a:chExt cx="2354580" cy="17809716"/>
          </a:xfrm>
        </p:grpSpPr>
        <p:sp>
          <p:nvSpPr>
            <p:cNvPr id="7" name="Freeform 7"/>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8" name="TextBox 8"/>
          <p:cNvSpPr txBox="1"/>
          <p:nvPr/>
        </p:nvSpPr>
        <p:spPr>
          <a:xfrm>
            <a:off x="11277709" y="760731"/>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9" name="Picture 2">
            <a:extLst>
              <a:ext uri="{FF2B5EF4-FFF2-40B4-BE49-F238E27FC236}">
                <a16:creationId xmlns:a16="http://schemas.microsoft.com/office/drawing/2014/main" id="{FD5D48D8-04BA-A625-4EB2-CE8DB6455D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FBFF07-8FB1-332F-D6C4-C0FC8AF2E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2139586" y="3478961"/>
            <a:ext cx="15493087" cy="6155275"/>
          </a:xfrm>
          <a:prstGeom prst="rect">
            <a:avLst/>
          </a:prstGeom>
        </p:spPr>
        <p:txBody>
          <a:bodyPr lIns="0" tIns="0" rIns="0" bIns="0" rtlCol="0" anchor="t">
            <a:spAutoFit/>
          </a:bodyPr>
          <a:lstStyle/>
          <a:p>
            <a:pPr>
              <a:lnSpc>
                <a:spcPts val="2992"/>
              </a:lnSpc>
            </a:pPr>
            <a:r>
              <a:rPr lang="en-US" sz="2493" dirty="0">
                <a:solidFill>
                  <a:srgbClr val="000000"/>
                </a:solidFill>
                <a:latin typeface="Arial" panose="020B0604020202020204" pitchFamily="34" charset="0"/>
                <a:cs typeface="Arial" panose="020B0604020202020204" pitchFamily="34" charset="0"/>
              </a:rPr>
              <a:t>Les éléments de ce dossier, sous format libre, ainsi que d’éventuelles pièces jointes pertinentes (Business Model, Business Plan, études de marché, vidéos…) sont à envoyer à l’adresse suivante : </a:t>
            </a:r>
            <a:r>
              <a:rPr lang="en-US" sz="2493" dirty="0">
                <a:solidFill>
                  <a:srgbClr val="000000"/>
                </a:solidFill>
                <a:latin typeface="Arial" panose="020B0604020202020204" pitchFamily="34" charset="0"/>
                <a:cs typeface="Arial" panose="020B0604020202020204" pitchFamily="34" charset="0"/>
                <a:hlinkClick r:id="rId2" tooltip="mailto:charline.jacquinet@grandnancy-innovation.eu"/>
              </a:rPr>
              <a:t>businessbooster@grandnancy-innovation.eu</a:t>
            </a:r>
            <a:r>
              <a:rPr lang="en-US" sz="2493" dirty="0">
                <a:solidFill>
                  <a:srgbClr val="000000"/>
                </a:solidFill>
                <a:latin typeface="Arial" panose="020B0604020202020204" pitchFamily="34" charset="0"/>
                <a:cs typeface="Arial" panose="020B0604020202020204" pitchFamily="34" charset="0"/>
              </a:rPr>
              <a:t>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Grand Nancy Innovation vous enverra un email de confirmation qui fera foi de la bonne réception de votre candidature.</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L’envoi de votre dossier de candidature à l’adresse indiquée vaut pour acceptation des clauses explicitées en dernière page de ce document.</a:t>
            </a: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a:p>
            <a:pPr algn="ctr">
              <a:lnSpc>
                <a:spcPts val="2992"/>
              </a:lnSpc>
            </a:pPr>
            <a:r>
              <a:rPr lang="en-US" sz="2493" dirty="0">
                <a:solidFill>
                  <a:srgbClr val="000000"/>
                </a:solidFill>
                <a:latin typeface="Arial" panose="020B0604020202020204" pitchFamily="34" charset="0"/>
                <a:cs typeface="Arial" panose="020B0604020202020204" pitchFamily="34" charset="0"/>
              </a:rPr>
              <a:t>Pour toute question : </a:t>
            </a:r>
          </a:p>
          <a:p>
            <a:pPr algn="ctr">
              <a:lnSpc>
                <a:spcPts val="2992"/>
              </a:lnSpc>
            </a:pPr>
            <a:r>
              <a:rPr lang="en-US" sz="2493" dirty="0">
                <a:solidFill>
                  <a:srgbClr val="000000"/>
                </a:solidFill>
                <a:latin typeface="Arial" panose="020B0604020202020204" pitchFamily="34" charset="0"/>
                <a:cs typeface="Arial" panose="020B0604020202020204" pitchFamily="34" charset="0"/>
              </a:rPr>
              <a:t>Martina KUNESOVA</a:t>
            </a:r>
          </a:p>
          <a:p>
            <a:pPr algn="ctr">
              <a:lnSpc>
                <a:spcPts val="2992"/>
              </a:lnSpc>
            </a:pPr>
            <a:r>
              <a:rPr lang="en-US" sz="2493" dirty="0">
                <a:solidFill>
                  <a:srgbClr val="000000"/>
                </a:solidFill>
                <a:latin typeface="Arial" panose="020B0604020202020204" pitchFamily="34" charset="0"/>
                <a:cs typeface="Arial" panose="020B0604020202020204" pitchFamily="34" charset="0"/>
              </a:rPr>
              <a:t>Responsable du programme Business Booster Thermalisme</a:t>
            </a:r>
          </a:p>
          <a:p>
            <a:pPr algn="ctr">
              <a:lnSpc>
                <a:spcPts val="2992"/>
              </a:lnSpc>
            </a:pPr>
            <a:r>
              <a:rPr lang="en-US" sz="2493" dirty="0">
                <a:solidFill>
                  <a:srgbClr val="000000"/>
                </a:solidFill>
                <a:latin typeface="Arial" panose="020B0604020202020204" pitchFamily="34" charset="0"/>
                <a:cs typeface="Arial" panose="020B0604020202020204" pitchFamily="34" charset="0"/>
                <a:hlinkClick r:id="rId3" tooltip="mailto:Martina.kunesova@grandnancy-innovation.eu"/>
              </a:rPr>
              <a:t>Martina.kunesova@grandnancy-innovation.eu</a:t>
            </a:r>
          </a:p>
          <a:p>
            <a:pPr algn="ctr">
              <a:lnSpc>
                <a:spcPts val="2992"/>
              </a:lnSpc>
            </a:pPr>
            <a:endParaRPr lang="en-US" sz="2493" dirty="0">
              <a:solidFill>
                <a:srgbClr val="000000"/>
              </a:solidFill>
              <a:latin typeface="Arial" panose="020B0604020202020204" pitchFamily="34" charset="0"/>
              <a:cs typeface="Arial" panose="020B0604020202020204" pitchFamily="34" charset="0"/>
              <a:hlinkClick r:id="rId3" tooltip="mailto:Martina.kunesova@grandnancy-innovation.eu"/>
            </a:endParaRPr>
          </a:p>
          <a:p>
            <a:pPr algn="ctr">
              <a:lnSpc>
                <a:spcPts val="2992"/>
              </a:lnSpc>
            </a:pPr>
            <a:endParaRPr lang="en-US" sz="2493" dirty="0">
              <a:solidFill>
                <a:srgbClr val="000000"/>
              </a:solidFill>
              <a:latin typeface="Arial" panose="020B0604020202020204" pitchFamily="34" charset="0"/>
              <a:cs typeface="Arial" panose="020B0604020202020204" pitchFamily="34" charset="0"/>
              <a:hlinkClick r:id="rId3" tooltip="mailto:Martina.kunesova@grandnancy-innovation.eu"/>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14350" y="5657850"/>
            <a:ext cx="2057400" cy="1028700"/>
          </a:xfrm>
          <a:prstGeom prst="rect">
            <a:avLst/>
          </a:prstGeom>
        </p:spPr>
      </p:pic>
      <p:pic>
        <p:nvPicPr>
          <p:cNvPr id="5" name="Picture 5"/>
          <p:cNvPicPr>
            <a:picLocks noChangeAspect="1"/>
          </p:cNvPicPr>
          <p:nvPr/>
        </p:nvPicPr>
        <p:blipFill>
          <a:blip r:embed="rId6"/>
          <a:srcRect/>
          <a:stretch>
            <a:fillRect/>
          </a:stretch>
        </p:blipFill>
        <p:spPr>
          <a:xfrm>
            <a:off x="14912703" y="9087567"/>
            <a:ext cx="3088950" cy="975593"/>
          </a:xfrm>
          <a:prstGeom prst="rect">
            <a:avLst/>
          </a:prstGeom>
        </p:spPr>
      </p:pic>
      <p:sp>
        <p:nvSpPr>
          <p:cNvPr id="6" name="TextBox 6"/>
          <p:cNvSpPr txBox="1"/>
          <p:nvPr/>
        </p:nvSpPr>
        <p:spPr>
          <a:xfrm>
            <a:off x="6403556" y="2007736"/>
            <a:ext cx="1059251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POINTS DE CONTACT </a:t>
            </a:r>
            <a:r>
              <a:rPr lang="en-US" sz="4271" b="1" dirty="0">
                <a:solidFill>
                  <a:srgbClr val="000000"/>
                </a:solidFill>
                <a:latin typeface="Arial" panose="020B0604020202020204" pitchFamily="34" charset="0"/>
                <a:cs typeface="Arial" panose="020B0604020202020204" pitchFamily="34" charset="0"/>
              </a:rPr>
              <a:t> </a:t>
            </a:r>
          </a:p>
        </p:txBody>
      </p:sp>
      <p:grpSp>
        <p:nvGrpSpPr>
          <p:cNvPr id="7" name="Group 7"/>
          <p:cNvGrpSpPr/>
          <p:nvPr/>
        </p:nvGrpSpPr>
        <p:grpSpPr>
          <a:xfrm rot="5400000">
            <a:off x="14339135" y="-2405738"/>
            <a:ext cx="995440" cy="6902289"/>
            <a:chOff x="0" y="0"/>
            <a:chExt cx="2354580" cy="17809716"/>
          </a:xfrm>
        </p:grpSpPr>
        <p:sp>
          <p:nvSpPr>
            <p:cNvPr id="8" name="Freeform 8"/>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9" name="TextBox 9"/>
          <p:cNvSpPr txBox="1"/>
          <p:nvPr/>
        </p:nvSpPr>
        <p:spPr>
          <a:xfrm>
            <a:off x="11277709" y="777437"/>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0" name="Picture 2">
            <a:extLst>
              <a:ext uri="{FF2B5EF4-FFF2-40B4-BE49-F238E27FC236}">
                <a16:creationId xmlns:a16="http://schemas.microsoft.com/office/drawing/2014/main" id="{0FC48618-D439-C827-F8A9-40808EBD49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3168286" y="3204160"/>
            <a:ext cx="15493087" cy="7309437"/>
          </a:xfrm>
          <a:prstGeom prst="rect">
            <a:avLst/>
          </a:prstGeom>
        </p:spPr>
        <p:txBody>
          <a:bodyPr lIns="0" tIns="0" rIns="0" bIns="0" rtlCol="0" anchor="t">
            <a:spAutoFit/>
          </a:bodyPr>
          <a:lstStyle/>
          <a:p>
            <a:pPr>
              <a:lnSpc>
                <a:spcPts val="2992"/>
              </a:lnSpc>
            </a:pPr>
            <a:r>
              <a:rPr lang="en-US" sz="2493" dirty="0">
                <a:solidFill>
                  <a:srgbClr val="000000"/>
                </a:solidFill>
                <a:latin typeface="Arial" panose="020B0604020202020204" pitchFamily="34" charset="0"/>
                <a:cs typeface="Arial" panose="020B0604020202020204" pitchFamily="34" charset="0"/>
              </a:rPr>
              <a:t>Nom / Prénom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Adresse mail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Téléphone portable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Ville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Situation actuelle :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                Dirigeant</a:t>
            </a:r>
          </a:p>
          <a:p>
            <a:pPr>
              <a:lnSpc>
                <a:spcPts val="2992"/>
              </a:lnSpc>
            </a:pPr>
            <a:r>
              <a:rPr lang="en-US" sz="2493" dirty="0">
                <a:solidFill>
                  <a:srgbClr val="000000"/>
                </a:solidFill>
                <a:latin typeface="Arial" panose="020B0604020202020204" pitchFamily="34" charset="0"/>
                <a:cs typeface="Arial" panose="020B0604020202020204" pitchFamily="34" charset="0"/>
              </a:rPr>
              <a:t> </a:t>
            </a:r>
          </a:p>
          <a:p>
            <a:pPr>
              <a:lnSpc>
                <a:spcPts val="2992"/>
              </a:lnSpc>
            </a:pPr>
            <a:r>
              <a:rPr lang="en-US" sz="2493" dirty="0">
                <a:solidFill>
                  <a:srgbClr val="000000"/>
                </a:solidFill>
                <a:latin typeface="Arial" panose="020B0604020202020204" pitchFamily="34" charset="0"/>
                <a:cs typeface="Arial" panose="020B0604020202020204" pitchFamily="34" charset="0"/>
              </a:rPr>
              <a:t>                Salarié</a:t>
            </a:r>
          </a:p>
          <a:p>
            <a:pPr>
              <a:lnSpc>
                <a:spcPts val="2992"/>
              </a:lnSpc>
            </a:pPr>
            <a:r>
              <a:rPr lang="en-US" sz="2493" dirty="0">
                <a:solidFill>
                  <a:srgbClr val="000000"/>
                </a:solidFill>
                <a:latin typeface="Arial" panose="020B0604020202020204" pitchFamily="34" charset="0"/>
                <a:cs typeface="Arial" panose="020B0604020202020204" pitchFamily="34" charset="0"/>
              </a:rPr>
              <a:t> </a:t>
            </a:r>
          </a:p>
          <a:p>
            <a:pPr>
              <a:lnSpc>
                <a:spcPts val="2992"/>
              </a:lnSpc>
            </a:pPr>
            <a:r>
              <a:rPr lang="en-US" sz="2493" dirty="0">
                <a:solidFill>
                  <a:srgbClr val="000000"/>
                </a:solidFill>
                <a:latin typeface="Arial" panose="020B0604020202020204" pitchFamily="34" charset="0"/>
                <a:cs typeface="Arial" panose="020B0604020202020204" pitchFamily="34" charset="0"/>
              </a:rPr>
              <a:t>                Etudiant</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                Autres : .....................</a:t>
            </a:r>
          </a:p>
          <a:p>
            <a:pPr algn="l">
              <a:lnSpc>
                <a:spcPts val="2992"/>
              </a:lnSpc>
            </a:pPr>
            <a:endParaRPr lang="en-US" sz="2493" dirty="0">
              <a:solidFill>
                <a:srgbClr val="000000"/>
              </a:solidFill>
              <a:latin typeface="Arial" panose="020B0604020202020204" pitchFamily="34" charset="0"/>
              <a:cs typeface="Arial" panose="020B0604020202020204" pitchFamily="34" charset="0"/>
            </a:endParaRP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23021" y="6926099"/>
            <a:ext cx="386090" cy="386090"/>
          </a:xfrm>
          <a:prstGeom prst="rect">
            <a:avLst/>
          </a:prstGeom>
        </p:spPr>
      </p:pic>
      <p:sp>
        <p:nvSpPr>
          <p:cNvPr id="7" name="TextBox 7"/>
          <p:cNvSpPr txBox="1"/>
          <p:nvPr/>
        </p:nvSpPr>
        <p:spPr>
          <a:xfrm>
            <a:off x="4952382" y="2009023"/>
            <a:ext cx="1059251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INTERLOCUTEUR DU PROJET</a:t>
            </a:r>
            <a:r>
              <a:rPr lang="en-US" sz="4271" b="1" dirty="0">
                <a:solidFill>
                  <a:srgbClr val="000000"/>
                </a:solidFill>
                <a:latin typeface="Arial" panose="020B0604020202020204" pitchFamily="34" charset="0"/>
                <a:cs typeface="Arial" panose="020B0604020202020204" pitchFamily="34" charset="0"/>
              </a:rPr>
              <a:t> </a:t>
            </a:r>
          </a:p>
        </p:txBody>
      </p:sp>
      <p:grpSp>
        <p:nvGrpSpPr>
          <p:cNvPr id="8" name="Group 8"/>
          <p:cNvGrpSpPr/>
          <p:nvPr/>
        </p:nvGrpSpPr>
        <p:grpSpPr>
          <a:xfrm rot="5400000">
            <a:off x="14339135" y="-2329079"/>
            <a:ext cx="995440" cy="6902289"/>
            <a:chOff x="0" y="0"/>
            <a:chExt cx="2354580" cy="17809716"/>
          </a:xfrm>
        </p:grpSpPr>
        <p:sp>
          <p:nvSpPr>
            <p:cNvPr id="9" name="Freeform 9"/>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10" name="TextBox 10"/>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23021" y="7625446"/>
            <a:ext cx="386090" cy="386090"/>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23021" y="8324793"/>
            <a:ext cx="386090" cy="386090"/>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23021" y="9107518"/>
            <a:ext cx="386090" cy="386090"/>
          </a:xfrm>
          <a:prstGeom prst="rect">
            <a:avLst/>
          </a:prstGeom>
        </p:spPr>
      </p:pic>
      <p:pic>
        <p:nvPicPr>
          <p:cNvPr id="14" name="Picture 2">
            <a:extLst>
              <a:ext uri="{FF2B5EF4-FFF2-40B4-BE49-F238E27FC236}">
                <a16:creationId xmlns:a16="http://schemas.microsoft.com/office/drawing/2014/main" id="{07A4ECA8-E8A0-B616-4FDE-E74BE357CD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5889236" y="4773851"/>
            <a:ext cx="12398764" cy="2308068"/>
          </a:xfrm>
          <a:prstGeom prst="rect">
            <a:avLst/>
          </a:prstGeom>
        </p:spPr>
        <p:txBody>
          <a:bodyPr lIns="0" tIns="0" rIns="0" bIns="0" rtlCol="0" anchor="t">
            <a:spAutoFit/>
          </a:bodyPr>
          <a:lstStyle/>
          <a:p>
            <a:pPr>
              <a:lnSpc>
                <a:spcPts val="2992"/>
              </a:lnSpc>
            </a:pPr>
            <a:r>
              <a:rPr lang="en-US" sz="2493" dirty="0">
                <a:solidFill>
                  <a:srgbClr val="000000"/>
                </a:solidFill>
                <a:latin typeface="Arial" panose="020B0604020202020204" pitchFamily="34" charset="0"/>
                <a:cs typeface="Arial" panose="020B0604020202020204" pitchFamily="34" charset="0"/>
              </a:rPr>
              <a:t>                Un porteur de projet  </a:t>
            </a:r>
          </a:p>
          <a:p>
            <a:pPr>
              <a:lnSpc>
                <a:spcPts val="2992"/>
              </a:lnSpc>
            </a:pPr>
            <a:r>
              <a:rPr lang="en-US" sz="2493" dirty="0">
                <a:solidFill>
                  <a:srgbClr val="000000"/>
                </a:solidFill>
                <a:latin typeface="Arial" panose="020B0604020202020204" pitchFamily="34" charset="0"/>
                <a:cs typeface="Arial" panose="020B0604020202020204" pitchFamily="34" charset="0"/>
              </a:rPr>
              <a:t> </a:t>
            </a:r>
          </a:p>
          <a:p>
            <a:pPr>
              <a:lnSpc>
                <a:spcPts val="2992"/>
              </a:lnSpc>
            </a:pPr>
            <a:r>
              <a:rPr lang="en-US" sz="2493" dirty="0">
                <a:solidFill>
                  <a:srgbClr val="000000"/>
                </a:solidFill>
                <a:latin typeface="Arial" panose="020B0604020202020204" pitchFamily="34" charset="0"/>
                <a:cs typeface="Arial" panose="020B0604020202020204" pitchFamily="34" charset="0"/>
              </a:rPr>
              <a:t>                Une entreprise de moins de 5 ans </a:t>
            </a:r>
          </a:p>
          <a:p>
            <a:pPr>
              <a:lnSpc>
                <a:spcPts val="2992"/>
              </a:lnSpc>
            </a:pPr>
            <a:r>
              <a:rPr lang="en-US" sz="2493" dirty="0">
                <a:solidFill>
                  <a:srgbClr val="000000"/>
                </a:solidFill>
                <a:latin typeface="Arial" panose="020B0604020202020204" pitchFamily="34" charset="0"/>
                <a:cs typeface="Arial" panose="020B0604020202020204" pitchFamily="34" charset="0"/>
              </a:rPr>
              <a:t> </a:t>
            </a:r>
          </a:p>
          <a:p>
            <a:pPr algn="l">
              <a:lnSpc>
                <a:spcPts val="2992"/>
              </a:lnSpc>
            </a:pPr>
            <a:r>
              <a:rPr lang="en-US" sz="2493" dirty="0">
                <a:solidFill>
                  <a:srgbClr val="000000"/>
                </a:solidFill>
                <a:latin typeface="Arial" panose="020B0604020202020204" pitchFamily="34" charset="0"/>
                <a:cs typeface="Arial" panose="020B0604020202020204" pitchFamily="34" charset="0"/>
              </a:rPr>
              <a:t>                Une entreprise établie avec projet d'innovation</a:t>
            </a:r>
          </a:p>
          <a:p>
            <a:pPr algn="ctr">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511" y="4793314"/>
            <a:ext cx="386090" cy="386090"/>
          </a:xfrm>
          <a:prstGeom prst="rect">
            <a:avLst/>
          </a:prstGeom>
        </p:spPr>
      </p:pic>
      <p:sp>
        <p:nvSpPr>
          <p:cNvPr id="7" name="TextBox 7"/>
          <p:cNvSpPr txBox="1"/>
          <p:nvPr/>
        </p:nvSpPr>
        <p:spPr>
          <a:xfrm>
            <a:off x="5981451" y="2229443"/>
            <a:ext cx="10592515" cy="701731"/>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VOTRE CATÉGORIE</a:t>
            </a:r>
          </a:p>
        </p:txBody>
      </p:sp>
      <p:grpSp>
        <p:nvGrpSpPr>
          <p:cNvPr id="8" name="Group 8"/>
          <p:cNvGrpSpPr/>
          <p:nvPr/>
        </p:nvGrpSpPr>
        <p:grpSpPr>
          <a:xfrm rot="5400000">
            <a:off x="14339135" y="-2329079"/>
            <a:ext cx="995440" cy="6902289"/>
            <a:chOff x="0" y="0"/>
            <a:chExt cx="2354580" cy="17809716"/>
          </a:xfrm>
        </p:grpSpPr>
        <p:sp>
          <p:nvSpPr>
            <p:cNvPr id="9" name="Freeform 9"/>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10" name="TextBox 10"/>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511" y="5492661"/>
            <a:ext cx="386090" cy="386090"/>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511" y="6192008"/>
            <a:ext cx="386090" cy="386090"/>
          </a:xfrm>
          <a:prstGeom prst="rect">
            <a:avLst/>
          </a:prstGeom>
        </p:spPr>
      </p:pic>
      <p:pic>
        <p:nvPicPr>
          <p:cNvPr id="13" name="Picture 2">
            <a:extLst>
              <a:ext uri="{FF2B5EF4-FFF2-40B4-BE49-F238E27FC236}">
                <a16:creationId xmlns:a16="http://schemas.microsoft.com/office/drawing/2014/main" id="{D389AD92-1119-F17E-6975-68454BF465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314359" y="238684"/>
            <a:ext cx="4832739" cy="42791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5889236" y="4773851"/>
            <a:ext cx="12398764" cy="2692788"/>
          </a:xfrm>
          <a:prstGeom prst="rect">
            <a:avLst/>
          </a:prstGeom>
        </p:spPr>
        <p:txBody>
          <a:bodyPr lIns="0" tIns="0" rIns="0" bIns="0" rtlCol="0" anchor="t">
            <a:spAutoFit/>
          </a:bodyPr>
          <a:lstStyle/>
          <a:p>
            <a:pPr>
              <a:lnSpc>
                <a:spcPts val="2992"/>
              </a:lnSpc>
            </a:pPr>
            <a:r>
              <a:rPr lang="en-US" sz="2493" dirty="0">
                <a:solidFill>
                  <a:srgbClr val="000000"/>
                </a:solidFill>
                <a:latin typeface="Arial" panose="020B0604020202020204" pitchFamily="34" charset="0"/>
                <a:cs typeface="Arial" panose="020B0604020202020204" pitchFamily="34" charset="0"/>
              </a:rPr>
              <a:t>                Exploration </a:t>
            </a:r>
          </a:p>
          <a:p>
            <a:pPr>
              <a:lnSpc>
                <a:spcPts val="2992"/>
              </a:lnSpc>
            </a:pPr>
            <a:r>
              <a:rPr lang="en-US" sz="2493" dirty="0">
                <a:solidFill>
                  <a:srgbClr val="000000"/>
                </a:solidFill>
                <a:latin typeface="Arial" panose="020B0604020202020204" pitchFamily="34" charset="0"/>
                <a:cs typeface="Arial" panose="020B0604020202020204" pitchFamily="34" charset="0"/>
              </a:rPr>
              <a:t> </a:t>
            </a:r>
          </a:p>
          <a:p>
            <a:pPr>
              <a:lnSpc>
                <a:spcPts val="2992"/>
              </a:lnSpc>
            </a:pPr>
            <a:r>
              <a:rPr lang="en-US" sz="2493" dirty="0">
                <a:solidFill>
                  <a:srgbClr val="000000"/>
                </a:solidFill>
                <a:latin typeface="Arial" panose="020B0604020202020204" pitchFamily="34" charset="0"/>
                <a:cs typeface="Arial" panose="020B0604020202020204" pitchFamily="34" charset="0"/>
              </a:rPr>
              <a:t>                Création</a:t>
            </a:r>
          </a:p>
          <a:p>
            <a:pPr>
              <a:lnSpc>
                <a:spcPts val="2992"/>
              </a:lnSpc>
            </a:pPr>
            <a:r>
              <a:rPr lang="en-US" sz="2493" dirty="0">
                <a:solidFill>
                  <a:srgbClr val="000000"/>
                </a:solidFill>
                <a:latin typeface="Arial" panose="020B0604020202020204" pitchFamily="34" charset="0"/>
                <a:cs typeface="Arial" panose="020B0604020202020204" pitchFamily="34" charset="0"/>
              </a:rPr>
              <a:t> </a:t>
            </a:r>
          </a:p>
          <a:p>
            <a:pPr>
              <a:lnSpc>
                <a:spcPts val="2992"/>
              </a:lnSpc>
            </a:pPr>
            <a:r>
              <a:rPr lang="en-US" sz="2493" dirty="0">
                <a:solidFill>
                  <a:srgbClr val="000000"/>
                </a:solidFill>
                <a:latin typeface="Arial" panose="020B0604020202020204" pitchFamily="34" charset="0"/>
                <a:cs typeface="Arial" panose="020B0604020202020204" pitchFamily="34" charset="0"/>
              </a:rPr>
              <a:t>                Développement</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gn="l">
              <a:lnSpc>
                <a:spcPts val="2992"/>
              </a:lnSpc>
            </a:pPr>
            <a:r>
              <a:rPr lang="en-US" sz="2493" dirty="0">
                <a:solidFill>
                  <a:srgbClr val="000000"/>
                </a:solidFill>
                <a:latin typeface="Arial" panose="020B0604020202020204" pitchFamily="34" charset="0"/>
                <a:cs typeface="Arial" panose="020B0604020202020204" pitchFamily="34" charset="0"/>
              </a:rPr>
              <a:t>                Expérimentation</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4"/>
          <a:srcRect/>
          <a:stretch>
            <a:fillRect/>
          </a:stretch>
        </p:blipFill>
        <p:spPr>
          <a:xfrm>
            <a:off x="14912703" y="9087567"/>
            <a:ext cx="3088950" cy="97559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511" y="4793314"/>
            <a:ext cx="386090" cy="386090"/>
          </a:xfrm>
          <a:prstGeom prst="rect">
            <a:avLst/>
          </a:prstGeom>
        </p:spPr>
      </p:pic>
      <p:sp>
        <p:nvSpPr>
          <p:cNvPr id="7" name="TextBox 7"/>
          <p:cNvSpPr txBox="1"/>
          <p:nvPr/>
        </p:nvSpPr>
        <p:spPr>
          <a:xfrm>
            <a:off x="4005088" y="2282027"/>
            <a:ext cx="11136705" cy="1510863"/>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AUTOÉVALUATION DE LA MATURITÉ DU PROJET</a:t>
            </a:r>
          </a:p>
        </p:txBody>
      </p:sp>
      <p:grpSp>
        <p:nvGrpSpPr>
          <p:cNvPr id="8" name="Group 8"/>
          <p:cNvGrpSpPr/>
          <p:nvPr/>
        </p:nvGrpSpPr>
        <p:grpSpPr>
          <a:xfrm rot="5400000">
            <a:off x="14339135" y="-2329079"/>
            <a:ext cx="995440" cy="6902289"/>
            <a:chOff x="0" y="0"/>
            <a:chExt cx="2354580" cy="17809716"/>
          </a:xfrm>
        </p:grpSpPr>
        <p:sp>
          <p:nvSpPr>
            <p:cNvPr id="9" name="Freeform 9"/>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10" name="TextBox 10"/>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511" y="5492661"/>
            <a:ext cx="386090" cy="386090"/>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511" y="6192008"/>
            <a:ext cx="386090" cy="386090"/>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511" y="6892423"/>
            <a:ext cx="386090" cy="386090"/>
          </a:xfrm>
          <a:prstGeom prst="rect">
            <a:avLst/>
          </a:prstGeom>
        </p:spPr>
      </p:pic>
      <p:pic>
        <p:nvPicPr>
          <p:cNvPr id="14" name="Picture 2">
            <a:extLst>
              <a:ext uri="{FF2B5EF4-FFF2-40B4-BE49-F238E27FC236}">
                <a16:creationId xmlns:a16="http://schemas.microsoft.com/office/drawing/2014/main" id="{D0FF9C4E-D259-9BE4-F27B-086EB00C3D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314359" y="251844"/>
            <a:ext cx="4832739" cy="42791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4058414" y="4378490"/>
            <a:ext cx="12398764" cy="4599464"/>
          </a:xfrm>
          <a:prstGeom prst="rect">
            <a:avLst/>
          </a:prstGeom>
        </p:spPr>
        <p:txBody>
          <a:bodyPr lIns="0" tIns="0" rIns="0" bIns="0" rtlCol="0" anchor="t">
            <a:spAutoFit/>
          </a:bodyPr>
          <a:lstStyle/>
          <a:p>
            <a:pPr>
              <a:lnSpc>
                <a:spcPts val="2992"/>
              </a:lnSpc>
            </a:pPr>
            <a:r>
              <a:rPr lang="en-US" sz="2493" dirty="0">
                <a:solidFill>
                  <a:srgbClr val="000000"/>
                </a:solidFill>
                <a:latin typeface="Arial" panose="020B0604020202020204" pitchFamily="34" charset="0"/>
                <a:cs typeface="Arial" panose="020B0604020202020204" pitchFamily="34" charset="0"/>
              </a:rPr>
              <a:t>Souhaitez-vous installer votre activité dans le bassin économique de la Métropole du Grand Nancy ?</a:t>
            </a:r>
          </a:p>
          <a:p>
            <a:pPr>
              <a:lnSpc>
                <a:spcPts val="2992"/>
              </a:lnSpc>
            </a:pPr>
            <a:r>
              <a:rPr lang="en-US" sz="2493" dirty="0">
                <a:solidFill>
                  <a:srgbClr val="000000"/>
                </a:solidFill>
                <a:latin typeface="Arial" panose="020B0604020202020204" pitchFamily="34" charset="0"/>
                <a:cs typeface="Arial" panose="020B0604020202020204" pitchFamily="34" charset="0"/>
              </a:rPr>
              <a:t>  </a:t>
            </a:r>
            <a:r>
              <a:rPr lang="en-US" sz="2493" dirty="0" err="1">
                <a:solidFill>
                  <a:srgbClr val="000000"/>
                </a:solidFill>
                <a:latin typeface="Arial" panose="020B0604020202020204" pitchFamily="34" charset="0"/>
                <a:cs typeface="Arial" panose="020B0604020202020204" pitchFamily="34" charset="0"/>
              </a:rPr>
              <a:t>Oui</a:t>
            </a:r>
            <a:r>
              <a:rPr lang="en-US" sz="2493" dirty="0">
                <a:solidFill>
                  <a:srgbClr val="000000"/>
                </a:solidFill>
                <a:latin typeface="Arial" panose="020B0604020202020204" pitchFamily="34" charset="0"/>
                <a:cs typeface="Arial" panose="020B0604020202020204" pitchFamily="34" charset="0"/>
              </a:rPr>
              <a:t>                  Non</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Souhaitez-vous y trouver des partenaires (fournisseurs, laboratoires, …) ?</a:t>
            </a:r>
          </a:p>
          <a:p>
            <a:pPr>
              <a:lnSpc>
                <a:spcPts val="2992"/>
              </a:lnSpc>
            </a:pPr>
            <a:r>
              <a:rPr lang="en-US" sz="2493" dirty="0">
                <a:solidFill>
                  <a:srgbClr val="000000"/>
                </a:solidFill>
                <a:latin typeface="Arial" panose="020B0604020202020204" pitchFamily="34" charset="0"/>
                <a:cs typeface="Arial" panose="020B0604020202020204" pitchFamily="34" charset="0"/>
              </a:rPr>
              <a:t>  Oui                       Non</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Dans quelle mesure se développer dans le bassin économique du Grand Nancy est facteur clé de succès pour votre projet ? </a:t>
            </a:r>
          </a:p>
          <a:p>
            <a:pPr>
              <a:lnSpc>
                <a:spcPts val="2992"/>
              </a:lnSpc>
            </a:pPr>
            <a:endParaRPr lang="en-US" sz="2493" dirty="0">
              <a:solidFill>
                <a:srgbClr val="000000"/>
              </a:solidFill>
              <a:latin typeface="Arial" panose="020B0604020202020204" pitchFamily="34" charset="0"/>
              <a:cs typeface="Arial" panose="020B0604020202020204" pitchFamily="34" charset="0"/>
            </a:endParaRPr>
          </a:p>
          <a:p>
            <a:pPr>
              <a:lnSpc>
                <a:spcPts val="2992"/>
              </a:lnSpc>
            </a:pPr>
            <a:r>
              <a:rPr lang="en-US" sz="2493" dirty="0">
                <a:solidFill>
                  <a:srgbClr val="000000"/>
                </a:solidFill>
                <a:latin typeface="Arial" panose="020B0604020202020204" pitchFamily="34" charset="0"/>
                <a:cs typeface="Arial" panose="020B0604020202020204" pitchFamily="34" charset="0"/>
              </a:rPr>
              <a:t>Expliquez-nous votre stratégie en lien avec le territoire.</a:t>
            </a:r>
          </a:p>
          <a:p>
            <a:pPr algn="l">
              <a:lnSpc>
                <a:spcPts val="2992"/>
              </a:lnSpc>
            </a:pPr>
            <a:endParaRPr lang="en-US" sz="2493" dirty="0">
              <a:solidFill>
                <a:srgbClr val="00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298120" y="238684"/>
            <a:ext cx="4832739" cy="427917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14350" y="5769139"/>
            <a:ext cx="2057400" cy="1028700"/>
          </a:xfrm>
          <a:prstGeom prst="rect">
            <a:avLst/>
          </a:prstGeom>
        </p:spPr>
      </p:pic>
      <p:pic>
        <p:nvPicPr>
          <p:cNvPr id="5" name="Picture 5"/>
          <p:cNvPicPr>
            <a:picLocks noChangeAspect="1"/>
          </p:cNvPicPr>
          <p:nvPr/>
        </p:nvPicPr>
        <p:blipFill>
          <a:blip r:embed="rId6"/>
          <a:srcRect/>
          <a:stretch>
            <a:fillRect/>
          </a:stretch>
        </p:blipFill>
        <p:spPr>
          <a:xfrm>
            <a:off x="14912703" y="9087567"/>
            <a:ext cx="3088950" cy="975593"/>
          </a:xfrm>
          <a:prstGeom prst="rect">
            <a:avLst/>
          </a:prstGeom>
        </p:spPr>
      </p:pic>
      <p:sp>
        <p:nvSpPr>
          <p:cNvPr id="7" name="TextBox 7"/>
          <p:cNvSpPr txBox="1"/>
          <p:nvPr/>
        </p:nvSpPr>
        <p:spPr>
          <a:xfrm>
            <a:off x="4058414" y="2143841"/>
            <a:ext cx="11136705" cy="1510863"/>
          </a:xfrm>
          <a:prstGeom prst="rect">
            <a:avLst/>
          </a:prstGeom>
        </p:spPr>
        <p:txBody>
          <a:bodyPr lIns="0" tIns="0" rIns="0" bIns="0" rtlCol="0" anchor="t">
            <a:spAutoFit/>
          </a:bodyPr>
          <a:lstStyle/>
          <a:p>
            <a:pPr>
              <a:lnSpc>
                <a:spcPts val="5980"/>
              </a:lnSpc>
            </a:pPr>
            <a:r>
              <a:rPr lang="en-US" sz="4271" b="1" dirty="0">
                <a:solidFill>
                  <a:srgbClr val="676F81"/>
                </a:solidFill>
                <a:latin typeface="Arial" panose="020B0604020202020204" pitchFamily="34" charset="0"/>
                <a:cs typeface="Arial" panose="020B0604020202020204" pitchFamily="34" charset="0"/>
              </a:rPr>
              <a:t>LES LIENS DE VOTRE PROJET AVEC LA METROPOLE DU GRAND NANCY </a:t>
            </a:r>
          </a:p>
        </p:txBody>
      </p:sp>
      <p:grpSp>
        <p:nvGrpSpPr>
          <p:cNvPr id="8" name="Group 8"/>
          <p:cNvGrpSpPr/>
          <p:nvPr/>
        </p:nvGrpSpPr>
        <p:grpSpPr>
          <a:xfrm rot="5400000">
            <a:off x="14339135" y="-2329079"/>
            <a:ext cx="995440" cy="6902289"/>
            <a:chOff x="0" y="0"/>
            <a:chExt cx="2354580" cy="17809716"/>
          </a:xfrm>
        </p:grpSpPr>
        <p:sp>
          <p:nvSpPr>
            <p:cNvPr id="9" name="Freeform 9"/>
            <p:cNvSpPr/>
            <p:nvPr/>
          </p:nvSpPr>
          <p:spPr>
            <a:xfrm>
              <a:off x="0" y="0"/>
              <a:ext cx="2353310" cy="17809716"/>
            </a:xfrm>
            <a:custGeom>
              <a:avLst/>
              <a:gdLst/>
              <a:ahLst/>
              <a:cxnLst/>
              <a:rect l="l" t="t" r="r" b="b"/>
              <a:pathLst>
                <a:path w="2353310" h="17809716">
                  <a:moveTo>
                    <a:pt x="784860" y="17742405"/>
                  </a:moveTo>
                  <a:cubicBezTo>
                    <a:pt x="905510" y="17783046"/>
                    <a:pt x="1042670" y="17809716"/>
                    <a:pt x="1177290" y="17809716"/>
                  </a:cubicBezTo>
                  <a:cubicBezTo>
                    <a:pt x="1311910" y="17809716"/>
                    <a:pt x="1441450" y="17786855"/>
                    <a:pt x="1560830" y="17746216"/>
                  </a:cubicBezTo>
                  <a:cubicBezTo>
                    <a:pt x="1563370" y="17744946"/>
                    <a:pt x="1565910" y="17744946"/>
                    <a:pt x="1568450" y="17743677"/>
                  </a:cubicBezTo>
                  <a:cubicBezTo>
                    <a:pt x="2016760" y="17581116"/>
                    <a:pt x="2346960" y="17151855"/>
                    <a:pt x="2353310" y="16604236"/>
                  </a:cubicBezTo>
                  <a:lnTo>
                    <a:pt x="2353310" y="0"/>
                  </a:lnTo>
                  <a:lnTo>
                    <a:pt x="0" y="0"/>
                  </a:lnTo>
                  <a:lnTo>
                    <a:pt x="0" y="16591471"/>
                  </a:lnTo>
                  <a:cubicBezTo>
                    <a:pt x="6350" y="17154396"/>
                    <a:pt x="331470" y="17583655"/>
                    <a:pt x="784860" y="17742405"/>
                  </a:cubicBezTo>
                  <a:close/>
                </a:path>
              </a:pathLst>
            </a:custGeom>
            <a:solidFill>
              <a:srgbClr val="2C374F"/>
            </a:solidFill>
          </p:spPr>
        </p:sp>
      </p:grpSp>
      <p:sp>
        <p:nvSpPr>
          <p:cNvPr id="10" name="TextBox 10"/>
          <p:cNvSpPr txBox="1"/>
          <p:nvPr/>
        </p:nvSpPr>
        <p:spPr>
          <a:xfrm>
            <a:off x="11277709" y="854096"/>
            <a:ext cx="6902289" cy="478977"/>
          </a:xfrm>
          <a:prstGeom prst="rect">
            <a:avLst/>
          </a:prstGeom>
        </p:spPr>
        <p:txBody>
          <a:bodyPr lIns="0" tIns="0" rIns="0" bIns="0" rtlCol="0" anchor="t">
            <a:spAutoFit/>
          </a:bodyPr>
          <a:lstStyle/>
          <a:p>
            <a:pPr algn="r">
              <a:lnSpc>
                <a:spcPts val="4060"/>
              </a:lnSpc>
              <a:spcBef>
                <a:spcPct val="0"/>
              </a:spcBef>
            </a:pPr>
            <a:r>
              <a:rPr lang="en-US" sz="2900" b="1" dirty="0">
                <a:solidFill>
                  <a:srgbClr val="FFFFFF"/>
                </a:solidFill>
                <a:latin typeface="Arial" panose="020B0604020202020204" pitchFamily="34" charset="0"/>
                <a:cs typeface="Arial" panose="020B0604020202020204" pitchFamily="34" charset="0"/>
              </a:rPr>
              <a:t>BUSINESS BOOSTER THERMALISME</a:t>
            </a:r>
          </a:p>
        </p:txBody>
      </p:sp>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69416" y="5143500"/>
            <a:ext cx="386090" cy="38609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69416" y="6283489"/>
            <a:ext cx="386090" cy="386090"/>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018213" y="6283489"/>
            <a:ext cx="386090" cy="386090"/>
          </a:xfrm>
          <a:prstGeom prst="rect">
            <a:avLst/>
          </a:prstGeom>
        </p:spPr>
      </p:pic>
      <p:pic>
        <p:nvPicPr>
          <p:cNvPr id="6" name="Picture 11">
            <a:extLst>
              <a:ext uri="{FF2B5EF4-FFF2-40B4-BE49-F238E27FC236}">
                <a16:creationId xmlns:a16="http://schemas.microsoft.com/office/drawing/2014/main" id="{2C4E7B52-D8D9-9FB1-03B4-EDAC32A74B7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052721" y="5143500"/>
            <a:ext cx="386090" cy="3860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7503</TotalTime>
  <Words>1509</Words>
  <Application>Microsoft Macintosh PowerPoint</Application>
  <PresentationFormat>Personnalisé</PresentationFormat>
  <Paragraphs>170</Paragraphs>
  <Slides>18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18</vt:i4>
      </vt:variant>
    </vt:vector>
  </HeadingPairs>
  <TitlesOfParts>
    <vt:vector size="21" baseType="lpstr">
      <vt:lpstr>Calibri</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 PPT GNI</dc:title>
  <dc:creator>Martina Kunesova</dc:creator>
  <cp:lastModifiedBy>Microsoft Office User</cp:lastModifiedBy>
  <cp:revision>10</cp:revision>
  <dcterms:created xsi:type="dcterms:W3CDTF">2006-08-16T00:00:00Z</dcterms:created>
  <dcterms:modified xsi:type="dcterms:W3CDTF">2023-05-31T12:33:03Z</dcterms:modified>
  <dc:identifier>DAFd0LbDtQo</dc:identifier>
</cp:coreProperties>
</file>